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 id="2147483717" r:id="rId5"/>
  </p:sldMasterIdLst>
  <p:notesMasterIdLst>
    <p:notesMasterId r:id="rId43"/>
  </p:notesMasterIdLst>
  <p:sldIdLst>
    <p:sldId id="2146848840" r:id="rId6"/>
    <p:sldId id="2146848889" r:id="rId7"/>
    <p:sldId id="2146848825" r:id="rId8"/>
    <p:sldId id="2146848839" r:id="rId9"/>
    <p:sldId id="304" r:id="rId10"/>
    <p:sldId id="2146848865" r:id="rId11"/>
    <p:sldId id="2146848866" r:id="rId12"/>
    <p:sldId id="2146848837" r:id="rId13"/>
    <p:sldId id="2146848867" r:id="rId14"/>
    <p:sldId id="2146848834" r:id="rId15"/>
    <p:sldId id="2146848832" r:id="rId16"/>
    <p:sldId id="328" r:id="rId17"/>
    <p:sldId id="294" r:id="rId18"/>
    <p:sldId id="360" r:id="rId19"/>
    <p:sldId id="2146848868" r:id="rId20"/>
    <p:sldId id="2146848870" r:id="rId21"/>
    <p:sldId id="259" r:id="rId22"/>
    <p:sldId id="2146848873" r:id="rId23"/>
    <p:sldId id="2146848852" r:id="rId24"/>
    <p:sldId id="309" r:id="rId25"/>
    <p:sldId id="2146848833" r:id="rId26"/>
    <p:sldId id="271" r:id="rId27"/>
    <p:sldId id="2146848857" r:id="rId28"/>
    <p:sldId id="2146848835" r:id="rId29"/>
    <p:sldId id="2146848890" r:id="rId30"/>
    <p:sldId id="258" r:id="rId31"/>
    <p:sldId id="2146848872" r:id="rId32"/>
    <p:sldId id="256" r:id="rId33"/>
    <p:sldId id="257" r:id="rId34"/>
    <p:sldId id="2146848850" r:id="rId35"/>
    <p:sldId id="2146848851" r:id="rId36"/>
    <p:sldId id="260" r:id="rId37"/>
    <p:sldId id="261" r:id="rId38"/>
    <p:sldId id="262" r:id="rId39"/>
    <p:sldId id="263" r:id="rId40"/>
    <p:sldId id="264"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316F63-E21B-654C-02D9-7ABF440DD96F}" name="Yuan-Yuan Lee" initials="YL" userId="S::YuanYuan.Lee@inl.gov::21a32355-81e2-473a-a3e6-f6b017c581f8" providerId="AD"/>
  <p188:author id="{0C2D91DD-DB9E-0BCC-D0AE-212435F3A0D7}" name="Levander Dewitt Davis" initials="LD" userId="S::Levander.Davis@inl.gov::5044c57c-5ec3-4d9d-bca9-bd5aa1a860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7519E"/>
    <a:srgbClr val="E1F3FB"/>
    <a:srgbClr val="FDF2E7"/>
    <a:srgbClr val="FCE6D0"/>
    <a:srgbClr val="FBDBBB"/>
    <a:srgbClr val="FEF5EC"/>
    <a:srgbClr val="FCE8ED"/>
    <a:srgbClr val="2DA9E1"/>
    <a:srgbClr val="EBE2FA"/>
    <a:srgbClr val="1C3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4CE9C-CB55-46F7-A98C-57FD0D5E6CE9}" v="3" dt="2026-02-11T18:45:16.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06" d="100"/>
          <a:sy n="106" d="100"/>
        </p:scale>
        <p:origin x="133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5/6/26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nergy.gov/cmm/what-are-critical-materials-and-critical-mineral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log.mywastesolution.com/how-to-start-your-copper-recycling-business-the-very-basic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conversation.com/profiles/roger-clarke-82539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7195-C11E-CCDE-0A99-3C4B5FCE7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18E99-7CCE-1DED-5AA8-BA86F4E9C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83A3-392E-84E1-1618-D5E1A0AE6668}"/>
              </a:ext>
            </a:extLst>
          </p:cNvPr>
          <p:cNvSpPr>
            <a:spLocks noGrp="1"/>
          </p:cNvSpPr>
          <p:nvPr>
            <p:ph type="body" idx="1"/>
          </p:nvPr>
        </p:nvSpPr>
        <p:spPr/>
        <p:txBody>
          <a:bodyPr/>
          <a:lstStyle/>
          <a:p>
            <a:r>
              <a:rPr lang="en-US"/>
              <a:t>Thank you for allowing us to present to you today!</a:t>
            </a:r>
          </a:p>
        </p:txBody>
      </p:sp>
      <p:sp>
        <p:nvSpPr>
          <p:cNvPr id="4" name="Slide Number Placeholder 3">
            <a:extLst>
              <a:ext uri="{FF2B5EF4-FFF2-40B4-BE49-F238E27FC236}">
                <a16:creationId xmlns:a16="http://schemas.microsoft.com/office/drawing/2014/main" id="{B9DF3185-9248-BEBF-8433-30E1C8ABB1DC}"/>
              </a:ext>
            </a:extLst>
          </p:cNvPr>
          <p:cNvSpPr>
            <a:spLocks noGrp="1"/>
          </p:cNvSpPr>
          <p:nvPr>
            <p:ph type="sldNum" sz="quarter" idx="5"/>
          </p:nvPr>
        </p:nvSpPr>
        <p:spPr/>
        <p:txBody>
          <a:bodyPr/>
          <a:lstStyle/>
          <a:p>
            <a:fld id="{9A0CCFD4-A7F8-054B-8822-BC244B953582}" type="slidenum">
              <a:rPr lang="en-US" smtClean="0"/>
              <a:t>1</a:t>
            </a:fld>
            <a:endParaRPr lang="en-US"/>
          </a:p>
        </p:txBody>
      </p:sp>
    </p:spTree>
    <p:extLst>
      <p:ext uri="{BB962C8B-B14F-4D97-AF65-F5344CB8AC3E}">
        <p14:creationId xmlns:p14="http://schemas.microsoft.com/office/powerpoint/2010/main" val="2986644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new tech being introduced every day.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Arial" panose="020B0604020202020204" pitchFamily="34" charset="0"/>
              </a:rPr>
              <a:t>New vocabulary alert: Obsolete - </a:t>
            </a:r>
            <a:r>
              <a:rPr lang="en-US" sz="2800" b="0" i="0">
                <a:solidFill>
                  <a:srgbClr val="BFBFBF"/>
                </a:solidFill>
                <a:effectLst/>
                <a:latin typeface="Roboto" panose="02000000000000000000" pitchFamily="2" charset="0"/>
              </a:rPr>
              <a:t>no longer in use or no longer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Arial" panose="020B0604020202020204" pitchFamily="34" charset="0"/>
              </a:rPr>
              <a:t>Technology growth and obsolescence (“becoming obsolete) are closely intertwined, with rapid advancements often leading to shorter product lifecycles. This cycle is worsened by planned obsolescence, where products are intentionally designed with a limited lifespan to encourage frequent replacements. As new technologies emerge, older devices quickly become outdated, contributing to increased E-Waste.</a:t>
            </a:r>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10</a:t>
            </a:fld>
            <a:endParaRPr lang="en-US"/>
          </a:p>
        </p:txBody>
      </p:sp>
    </p:spTree>
    <p:extLst>
      <p:ext uri="{BB962C8B-B14F-4D97-AF65-F5344CB8AC3E}">
        <p14:creationId xmlns:p14="http://schemas.microsoft.com/office/powerpoint/2010/main" val="336996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https://ewastemonitor.info/the-global-e-waste-monitor-2024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e-waste generated in 2022 contained 31 billion kg of metals, 17 billion kg of plastics, 14 billion kg of other materials (minerals, glass, composite materials,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12529"/>
                </a:solidFill>
              </a:rPr>
              <a:t>36 countries have provisions on e-waste recycling rate targets.</a:t>
            </a:r>
            <a:endParaRPr lang="en-US" sz="1200"/>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11</a:t>
            </a:fld>
            <a:endParaRPr lang="en-US"/>
          </a:p>
        </p:txBody>
      </p:sp>
    </p:spTree>
    <p:extLst>
      <p:ext uri="{BB962C8B-B14F-4D97-AF65-F5344CB8AC3E}">
        <p14:creationId xmlns:p14="http://schemas.microsoft.com/office/powerpoint/2010/main" val="3437054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B7D0A-3EC9-A4D9-3D5B-B05A4BB9C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8F052-688A-64D6-6570-CD510833A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B6B36-4D36-43D6-B484-09D8EA98981B}"/>
              </a:ext>
            </a:extLst>
          </p:cNvPr>
          <p:cNvSpPr>
            <a:spLocks noGrp="1"/>
          </p:cNvSpPr>
          <p:nvPr>
            <p:ph type="body" idx="1"/>
          </p:nvPr>
        </p:nvSpPr>
        <p:spPr/>
        <p:txBody>
          <a:bodyPr/>
          <a:lstStyle/>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An improperly disposed device can do harm to our local environment. Over time, these devices breakdown and leach out heavy metals like lead, mercury, cadmium and beryllium which can harm local wildlife and the environment. </a:t>
            </a:r>
            <a:r>
              <a:rPr lang="en-US" sz="1200" b="0" i="0">
                <a:solidFill>
                  <a:srgbClr val="404040"/>
                </a:solidFill>
                <a:effectLst/>
                <a:latin typeface="Inter"/>
              </a:rPr>
              <a:t>, E-waste heaps in landfills release toxic chemicals into the groundwater, and this finds its way to nearby wells and freshwater bodies. </a:t>
            </a:r>
            <a:r>
              <a:rPr lang="en-US" sz="1200" kern="100">
                <a:effectLst/>
                <a:latin typeface="Aptos" panose="020B0004020202020204" pitchFamily="34" charset="0"/>
                <a:ea typeface="Aptos" panose="020B0004020202020204" pitchFamily="34" charset="0"/>
                <a:cs typeface="Times New Roman" panose="02020603050405020304" pitchFamily="18" charset="0"/>
              </a:rPr>
              <a:t>Harmful chemicals can make their way to our water sources and end up harming people, too!</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In addition, critical materials like lithium and cobalt, can be extracted from e-waste and used again. This reduces the need to open new mines for these materials! Pollution overall can be reduced and less energy needs to be used for new product manufacturing.</a:t>
            </a:r>
          </a:p>
          <a:p>
            <a:pPr marL="0" marR="0" lvl="0" indent="0" algn="l" defTabSz="1025445" rtl="0" eaLnBrk="1" fontAlgn="auto" latinLnBrk="0" hangingPunct="1">
              <a:lnSpc>
                <a:spcPct val="100000"/>
              </a:lnSpc>
              <a:spcBef>
                <a:spcPts val="0"/>
              </a:spcBef>
              <a:spcAft>
                <a:spcPts val="0"/>
              </a:spcAft>
              <a:buClrTx/>
              <a:buSzTx/>
              <a:buFontTx/>
              <a:buNone/>
              <a:tabLst/>
              <a:defRPr/>
            </a:pPr>
            <a:endParaRPr lang="en-US" sz="1200" b="1">
              <a:solidFill>
                <a:srgbClr val="FF0000"/>
              </a:solidFill>
              <a:latin typeface="Inter"/>
            </a:endParaRPr>
          </a:p>
          <a:p>
            <a:pPr marL="0" marR="0" lvl="0" indent="0" algn="l" defTabSz="1025445" rtl="0" eaLnBrk="1" fontAlgn="auto" latinLnBrk="0" hangingPunct="1">
              <a:lnSpc>
                <a:spcPct val="100000"/>
              </a:lnSpc>
              <a:spcBef>
                <a:spcPts val="0"/>
              </a:spcBef>
              <a:spcAft>
                <a:spcPts val="0"/>
              </a:spcAft>
              <a:buClrTx/>
              <a:buSzTx/>
              <a:buFontTx/>
              <a:buNone/>
              <a:tabLst/>
              <a:defRPr/>
            </a:pPr>
            <a:endParaRPr lang="en-US" sz="1200" b="1">
              <a:solidFill>
                <a:srgbClr val="FF0000"/>
              </a:solidFill>
              <a:latin typeface="Inter"/>
            </a:endParaRPr>
          </a:p>
          <a:p>
            <a:pPr marL="0" marR="0" lvl="0" indent="0" algn="l" defTabSz="1025445"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E527F35-63CA-67F9-6B61-55C5AD9BB013}"/>
              </a:ext>
            </a:extLst>
          </p:cNvPr>
          <p:cNvSpPr>
            <a:spLocks noGrp="1"/>
          </p:cNvSpPr>
          <p:nvPr>
            <p:ph type="sldNum" sz="quarter" idx="5"/>
          </p:nvPr>
        </p:nvSpPr>
        <p:spPr/>
        <p:txBody>
          <a:bodyPr/>
          <a:lstStyle/>
          <a:p>
            <a:fld id="{9A0CCFD4-A7F8-054B-8822-BC244B953582}" type="slidenum">
              <a:rPr lang="en-US" smtClean="0"/>
              <a:t>12</a:t>
            </a:fld>
            <a:endParaRPr lang="en-US"/>
          </a:p>
        </p:txBody>
      </p:sp>
    </p:spTree>
    <p:extLst>
      <p:ext uri="{BB962C8B-B14F-4D97-AF65-F5344CB8AC3E}">
        <p14:creationId xmlns:p14="http://schemas.microsoft.com/office/powerpoint/2010/main" val="81238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1A619-E682-57A1-A01C-4E730A03C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F017D-9168-9117-352A-C0A89A3DB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01D9D-139D-2026-7A99-C758AA032A6F}"/>
              </a:ext>
            </a:extLst>
          </p:cNvPr>
          <p:cNvSpPr>
            <a:spLocks noGrp="1"/>
          </p:cNvSpPr>
          <p:nvPr>
            <p:ph type="body" idx="1"/>
          </p:nvPr>
        </p:nvSpPr>
        <p:spPr/>
        <p:txBody>
          <a:bodyPr/>
          <a:lstStyle/>
          <a:p>
            <a:r>
              <a:rPr lang="en-US" sz="1200"/>
              <a:t>Demonstration of E-Waste (examples from E Cyclers)</a:t>
            </a:r>
          </a:p>
          <a:p>
            <a:endParaRPr lang="en-US"/>
          </a:p>
        </p:txBody>
      </p:sp>
      <p:sp>
        <p:nvSpPr>
          <p:cNvPr id="4" name="Slide Number Placeholder 3">
            <a:extLst>
              <a:ext uri="{FF2B5EF4-FFF2-40B4-BE49-F238E27FC236}">
                <a16:creationId xmlns:a16="http://schemas.microsoft.com/office/drawing/2014/main" id="{3A67B602-65D3-64F7-E940-6E2EC25BBD93}"/>
              </a:ext>
            </a:extLst>
          </p:cNvPr>
          <p:cNvSpPr>
            <a:spLocks noGrp="1"/>
          </p:cNvSpPr>
          <p:nvPr>
            <p:ph type="sldNum" sz="quarter" idx="5"/>
          </p:nvPr>
        </p:nvSpPr>
        <p:spPr/>
        <p:txBody>
          <a:bodyPr/>
          <a:lstStyle/>
          <a:p>
            <a:fld id="{9A0CCFD4-A7F8-054B-8822-BC244B953582}" type="slidenum">
              <a:rPr lang="en-US" smtClean="0"/>
              <a:t>14</a:t>
            </a:fld>
            <a:endParaRPr lang="en-US"/>
          </a:p>
        </p:txBody>
      </p:sp>
    </p:spTree>
    <p:extLst>
      <p:ext uri="{BB962C8B-B14F-4D97-AF65-F5344CB8AC3E}">
        <p14:creationId xmlns:p14="http://schemas.microsoft.com/office/powerpoint/2010/main" val="4068156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EC81-3A27-9F79-3322-F76DEB64D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C7869-C77A-81FC-BCE4-3D4A9B792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9CF01-6C23-61B1-2EFB-CCB1896AFC2D}"/>
              </a:ext>
            </a:extLst>
          </p:cNvPr>
          <p:cNvSpPr>
            <a:spLocks noGrp="1"/>
          </p:cNvSpPr>
          <p:nvPr>
            <p:ph type="body" idx="1"/>
          </p:nvPr>
        </p:nvSpPr>
        <p:spPr/>
        <p:txBody>
          <a:bodyPr/>
          <a:lstStyle/>
          <a:p>
            <a:r>
              <a:rPr lang="en-US" sz="1200"/>
              <a:t>Demonstration of E-Waste (examples from E Cyclers)</a:t>
            </a:r>
          </a:p>
          <a:p>
            <a:endParaRPr lang="en-US"/>
          </a:p>
        </p:txBody>
      </p:sp>
      <p:sp>
        <p:nvSpPr>
          <p:cNvPr id="4" name="Slide Number Placeholder 3">
            <a:extLst>
              <a:ext uri="{FF2B5EF4-FFF2-40B4-BE49-F238E27FC236}">
                <a16:creationId xmlns:a16="http://schemas.microsoft.com/office/drawing/2014/main" id="{4ED801D6-ACA5-9D07-758D-46C0849CA999}"/>
              </a:ext>
            </a:extLst>
          </p:cNvPr>
          <p:cNvSpPr>
            <a:spLocks noGrp="1"/>
          </p:cNvSpPr>
          <p:nvPr>
            <p:ph type="sldNum" sz="quarter" idx="5"/>
          </p:nvPr>
        </p:nvSpPr>
        <p:spPr/>
        <p:txBody>
          <a:bodyPr/>
          <a:lstStyle/>
          <a:p>
            <a:fld id="{9A0CCFD4-A7F8-054B-8822-BC244B953582}" type="slidenum">
              <a:rPr lang="en-US" smtClean="0"/>
              <a:t>15</a:t>
            </a:fld>
            <a:endParaRPr lang="en-US"/>
          </a:p>
        </p:txBody>
      </p:sp>
    </p:spTree>
    <p:extLst>
      <p:ext uri="{BB962C8B-B14F-4D97-AF65-F5344CB8AC3E}">
        <p14:creationId xmlns:p14="http://schemas.microsoft.com/office/powerpoint/2010/main" val="1074974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16</a:t>
            </a:fld>
            <a:endParaRPr lang="en-US"/>
          </a:p>
        </p:txBody>
      </p:sp>
    </p:spTree>
    <p:extLst>
      <p:ext uri="{BB962C8B-B14F-4D97-AF65-F5344CB8AC3E}">
        <p14:creationId xmlns:p14="http://schemas.microsoft.com/office/powerpoint/2010/main" val="162338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https://www.americangeosciences.org/critical-issues/faq/what-are-rare-earth-elements-and-why-are-they-important</a:t>
            </a:r>
          </a:p>
          <a:p>
            <a:pPr marL="0" lvl="0" indent="0" algn="l" rtl="0">
              <a:lnSpc>
                <a:spcPct val="100000"/>
              </a:lnSpc>
              <a:spcBef>
                <a:spcPts val="0"/>
              </a:spcBef>
              <a:spcAft>
                <a:spcPts val="0"/>
              </a:spcAft>
              <a:buSzPts val="1100"/>
              <a:buNone/>
            </a:pPr>
            <a:r>
              <a:rPr lang="en-US"/>
              <a:t>https://science.howstuffworks.com/environmental/earth/geology/cobalt.htm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https://www.energy.gov/cmm/what-are-critical-materials-and-critical-minerals</a:t>
            </a:r>
            <a:r>
              <a:rPr lang="en-US"/>
              <a:t> </a:t>
            </a:r>
          </a:p>
        </p:txBody>
      </p:sp>
      <p:sp>
        <p:nvSpPr>
          <p:cNvPr id="4" name="Slide Number Placeholder 3"/>
          <p:cNvSpPr>
            <a:spLocks noGrp="1"/>
          </p:cNvSpPr>
          <p:nvPr>
            <p:ph type="sldNum" sz="quarter" idx="5"/>
          </p:nvPr>
        </p:nvSpPr>
        <p:spPr/>
        <p:txBody>
          <a:bodyPr/>
          <a:lstStyle/>
          <a:p>
            <a:fld id="{9A0CCFD4-A7F8-054B-8822-BC244B953582}" type="slidenum">
              <a:rPr lang="en-US" smtClean="0"/>
              <a:t>18</a:t>
            </a:fld>
            <a:endParaRPr lang="en-US"/>
          </a:p>
        </p:txBody>
      </p:sp>
    </p:spTree>
    <p:extLst>
      <p:ext uri="{BB962C8B-B14F-4D97-AF65-F5344CB8AC3E}">
        <p14:creationId xmlns:p14="http://schemas.microsoft.com/office/powerpoint/2010/main" val="86237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3BFDF-481E-8C56-A170-4BFE516E2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4B426-BDE6-57AF-32BE-0ACCCD6E2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6B3DF-FF64-526E-A81A-E3A8983C29EB}"/>
              </a:ext>
            </a:extLst>
          </p:cNvPr>
          <p:cNvSpPr>
            <a:spLocks noGrp="1"/>
          </p:cNvSpPr>
          <p:nvPr>
            <p:ph type="body" idx="1"/>
          </p:nvPr>
        </p:nvSpPr>
        <p:spPr/>
        <p:txBody>
          <a:bodyPr/>
          <a:lstStyle/>
          <a:p>
            <a:r>
              <a:rPr lang="en-US" b="0" i="0">
                <a:solidFill>
                  <a:srgbClr val="1F1F1F"/>
                </a:solidFill>
                <a:effectLst/>
                <a:latin typeface="Arial" panose="020B0604020202020204" pitchFamily="34" charset="0"/>
              </a:rPr>
              <a:t>https://www.electropages.com/blog/2024/09/understanding-global-e-waste-crisis</a:t>
            </a:r>
            <a:r>
              <a:rPr lang="en-US" b="0" i="0" u="none" baseline="0">
                <a:solidFill>
                  <a:srgbClr val="1F1F1F"/>
                </a:solidFill>
                <a:effectLst/>
                <a:latin typeface="Arial" panose="020B0604020202020204" pitchFamily="34" charset="0"/>
              </a:rPr>
              <a:t>(Electronics 2024)</a:t>
            </a:r>
            <a:endParaRPr lang="en-US" b="0" i="0" u="none" baseline="0"/>
          </a:p>
        </p:txBody>
      </p:sp>
      <p:sp>
        <p:nvSpPr>
          <p:cNvPr id="4" name="Slide Number Placeholder 3">
            <a:extLst>
              <a:ext uri="{FF2B5EF4-FFF2-40B4-BE49-F238E27FC236}">
                <a16:creationId xmlns:a16="http://schemas.microsoft.com/office/drawing/2014/main" id="{65CDD9BF-8CF7-9DEF-30DF-0576B3746023}"/>
              </a:ext>
            </a:extLst>
          </p:cNvPr>
          <p:cNvSpPr>
            <a:spLocks noGrp="1"/>
          </p:cNvSpPr>
          <p:nvPr>
            <p:ph type="sldNum" sz="quarter" idx="5"/>
          </p:nvPr>
        </p:nvSpPr>
        <p:spPr/>
        <p:txBody>
          <a:bodyPr/>
          <a:lstStyle/>
          <a:p>
            <a:fld id="{9A0CCFD4-A7F8-054B-8822-BC244B953582}" type="slidenum">
              <a:rPr lang="en-US" smtClean="0"/>
              <a:t>20</a:t>
            </a:fld>
            <a:endParaRPr lang="en-US"/>
          </a:p>
        </p:txBody>
      </p:sp>
    </p:spTree>
    <p:extLst>
      <p:ext uri="{BB962C8B-B14F-4D97-AF65-F5344CB8AC3E}">
        <p14:creationId xmlns:p14="http://schemas.microsoft.com/office/powerpoint/2010/main" val="213902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17CDD-82DF-2A30-C113-68A9DFFC0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3AAEC-E734-3847-1D56-0F0F9A400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DACF4-EDCC-F60B-916E-420FCFAC2D49}"/>
              </a:ext>
            </a:extLst>
          </p:cNvPr>
          <p:cNvSpPr>
            <a:spLocks noGrp="1"/>
          </p:cNvSpPr>
          <p:nvPr>
            <p:ph type="body" idx="1"/>
          </p:nvPr>
        </p:nvSpPr>
        <p:spPr/>
        <p:txBody>
          <a:bodyPr/>
          <a:lstStyle/>
          <a:p>
            <a:r>
              <a:rPr lang="en-US"/>
              <a:t>Batteries are very important for a lot of electronic devices today. But, we have to be careful when those devices don’t work anymore! The materials in batteries and most e-waste can be extremely harmful if recycling isn’t happening.</a:t>
            </a:r>
          </a:p>
        </p:txBody>
      </p:sp>
      <p:sp>
        <p:nvSpPr>
          <p:cNvPr id="4" name="Slide Number Placeholder 3">
            <a:extLst>
              <a:ext uri="{FF2B5EF4-FFF2-40B4-BE49-F238E27FC236}">
                <a16:creationId xmlns:a16="http://schemas.microsoft.com/office/drawing/2014/main" id="{9E7A1BF6-7124-8E69-3A89-58C1B23FF2C7}"/>
              </a:ext>
            </a:extLst>
          </p:cNvPr>
          <p:cNvSpPr>
            <a:spLocks noGrp="1"/>
          </p:cNvSpPr>
          <p:nvPr>
            <p:ph type="sldNum" sz="quarter" idx="5"/>
          </p:nvPr>
        </p:nvSpPr>
        <p:spPr/>
        <p:txBody>
          <a:bodyPr/>
          <a:lstStyle/>
          <a:p>
            <a:fld id="{9A0CCFD4-A7F8-054B-8822-BC244B953582}" type="slidenum">
              <a:rPr lang="en-US" smtClean="0"/>
              <a:t>21</a:t>
            </a:fld>
            <a:endParaRPr lang="en-US"/>
          </a:p>
        </p:txBody>
      </p:sp>
    </p:spTree>
    <p:extLst>
      <p:ext uri="{BB962C8B-B14F-4D97-AF65-F5344CB8AC3E}">
        <p14:creationId xmlns:p14="http://schemas.microsoft.com/office/powerpoint/2010/main" val="192519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97586"/>
            <a:ext cx="5982208" cy="42514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u="none" strike="noStrike" baseline="0">
                <a:latin typeface="Myriad Pro SemiCond"/>
              </a:rPr>
              <a:t>INL is the nation’s center for nuclear energy research and development, celebrating 75 years of scientific innovations in 2024. The laboratory performs research in each of DOE’s strategic goal areas: energy, national security, science and the environment. </a:t>
            </a:r>
            <a:endParaRPr lang="en-US" sz="1100" kern="100">
              <a:latin typeface="Calibri" panose="020F0502020204030204" pitchFamily="34" charset="0"/>
              <a:ea typeface="Calibri" panose="020F0502020204030204" pitchFamily="34" charset="0"/>
              <a:cs typeface="Times New Roman" panose="02020603050405020304" pitchFamily="18" charset="0"/>
            </a:endParaRPr>
          </a:p>
          <a:p>
            <a:pPr marL="362480" indent="-362480">
              <a:buFont typeface="Symbol" pitchFamily="2" charset="2"/>
              <a:buChar char=""/>
            </a:pPr>
            <a:endParaRPr lang="en-US" sz="1100" kern="100">
              <a:latin typeface="Calibri" panose="020F0502020204030204" pitchFamily="34" charset="0"/>
              <a:ea typeface="Calibri" panose="020F0502020204030204" pitchFamily="34" charset="0"/>
              <a:cs typeface="Times New Roman" panose="02020603050405020304" pitchFamily="18" charset="0"/>
            </a:endParaRPr>
          </a:p>
          <a:p>
            <a:pPr marL="362480" indent="-362480">
              <a:buFont typeface="Symbol" pitchFamily="2" charset="2"/>
              <a:buChar char=""/>
            </a:pPr>
            <a:endParaRPr lang="en-US" sz="11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1054916">
              <a:defRPr/>
            </a:pPr>
            <a:fld id="{9A0CCFD4-A7F8-054B-8822-BC244B953582}" type="slidenum">
              <a:rPr lang="en-US">
                <a:solidFill>
                  <a:prstClr val="black"/>
                </a:solidFill>
                <a:latin typeface="Calibri" panose="020F0502020204030204"/>
              </a:rPr>
              <a:pPr defTabSz="1054916">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203697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10ee76637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10ee76637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1" i="0">
                <a:solidFill>
                  <a:srgbClr val="404040"/>
                </a:solidFill>
                <a:effectLst/>
                <a:latin typeface="Inter"/>
              </a:rPr>
              <a:t>It Prioritizes Environmental Protection</a:t>
            </a:r>
          </a:p>
          <a:p>
            <a:pPr algn="l"/>
            <a:r>
              <a:rPr lang="en-US" b="0" i="0">
                <a:solidFill>
                  <a:srgbClr val="404040"/>
                </a:solidFill>
                <a:effectLst/>
                <a:latin typeface="Inter"/>
              </a:rPr>
              <a:t>E-waste recycling prioritizes environmental protection. It includes proper handling, processing, and managing of electronic waste. As hazardous and toxic substances such as lead, mercury, and cadmium present in electronics can harm the environment. You may find many valuable resources or materials in an e-waste stream. Through E-waste recycling, we make most of these components instead of discarding them. This way, the hazards that these elements could have potentially caused to our environment are reduced.</a:t>
            </a:r>
          </a:p>
          <a:p>
            <a:pPr algn="l"/>
            <a:r>
              <a:rPr lang="en-US" b="1" i="0">
                <a:solidFill>
                  <a:srgbClr val="404040"/>
                </a:solidFill>
                <a:effectLst/>
                <a:latin typeface="Inter"/>
              </a:rPr>
              <a:t>Societal Benefits</a:t>
            </a:r>
          </a:p>
          <a:p>
            <a:pPr algn="l"/>
            <a:r>
              <a:rPr lang="en-US" b="0" i="0">
                <a:solidFill>
                  <a:srgbClr val="404040"/>
                </a:solidFill>
                <a:effectLst/>
                <a:latin typeface="Inter"/>
              </a:rPr>
              <a:t>E-waste recycling helps reduce the discharge of such hazardous toxins and maintains the balance in aquatic ecosystems. As a result, you help preserve the freshwater ecosystem for plants, animals, and even people who depend on them as livelihood sources.</a:t>
            </a:r>
            <a:endParaRPr lang="en-US" b="1" i="0">
              <a:solidFill>
                <a:srgbClr val="404040"/>
              </a:solidFill>
              <a:effectLst/>
              <a:latin typeface="Inter"/>
            </a:endParaRPr>
          </a:p>
          <a:p>
            <a:pPr algn="l"/>
            <a:r>
              <a:rPr lang="en-US" b="1" i="0">
                <a:solidFill>
                  <a:srgbClr val="404040"/>
                </a:solidFill>
                <a:effectLst/>
                <a:latin typeface="Inter"/>
              </a:rPr>
              <a:t>E waste Recycling Helps to Conserve Available Natural Resources</a:t>
            </a:r>
          </a:p>
          <a:p>
            <a:pPr algn="l"/>
            <a:r>
              <a:rPr lang="en-US" b="0" i="0">
                <a:solidFill>
                  <a:srgbClr val="404040"/>
                </a:solidFill>
                <a:effectLst/>
                <a:latin typeface="Inter"/>
              </a:rPr>
              <a:t>Electronic waste recycling helps recover valuable materials from electronic products. This saves and conserves natural resources. This way, manufacturers do not need to mine the minerals; instead, they can just recycle and reuse the components of e-waste. So, yes, we can save copper or lead or valuable metals from mother nature. Thus, it promotes the utilization of resources wisely.</a:t>
            </a:r>
          </a:p>
          <a:p>
            <a:pPr algn="l"/>
            <a:r>
              <a:rPr lang="en-US" b="1" i="0">
                <a:solidFill>
                  <a:srgbClr val="404040"/>
                </a:solidFill>
                <a:effectLst/>
                <a:latin typeface="Inter"/>
              </a:rPr>
              <a:t>Creates Jobs</a:t>
            </a:r>
          </a:p>
          <a:p>
            <a:pPr algn="l"/>
            <a:r>
              <a:rPr lang="en-US" b="0" i="0">
                <a:solidFill>
                  <a:srgbClr val="404040"/>
                </a:solidFill>
                <a:effectLst/>
                <a:latin typeface="Inter"/>
              </a:rPr>
              <a:t>E-waste recycling is creating new jobs for people and local recyclers nearby. The more important thing is that, by doing so, it has created a secondary market. Where recycled materials are the primary commodity. The Environmental Protection Agency released findings that show the magnitude of economic benefits that come from e-waste recycling. In a year, the US’s recycling activities provided 757,000 jobs, $6.7 billion in tax revenues, and $36.6 billion in wages. By implication, for every thousand tons you recycle, there are 1.57 jobs created, $ 76,000 in wages paid, and $ 14,101 in tax revenues. So a lot of benefits come from trash, right? But there’s more. For a million laptops you recycle, you will have saved the equivalent of electric power capable of running 3657 households for one year. Guess what? For a million cell phones, you can recover gold weighing 75 pounds, silver of 772 pounds, copper of 35,274 pounds, and palladium of 33 pounds! There is also a significant social and economic impact. According to the EPA, recycling and reusing e-waste accounts for 681,000 jobs in a single year. Of course, e-waste is only a part of that, but as the fastest-growing waste stream, it is likely to become increasingly significant as we become more reliant on digital devices.</a:t>
            </a:r>
          </a:p>
          <a:p>
            <a:pPr algn="l"/>
            <a:r>
              <a:rPr lang="en-US" b="1" i="0">
                <a:solidFill>
                  <a:srgbClr val="404040"/>
                </a:solidFill>
                <a:effectLst/>
                <a:latin typeface="Inter"/>
              </a:rPr>
              <a:t>Increases Affordability</a:t>
            </a:r>
          </a:p>
          <a:p>
            <a:pPr algn="l"/>
            <a:r>
              <a:rPr lang="en-US" b="0" i="0">
                <a:solidFill>
                  <a:srgbClr val="404040"/>
                </a:solidFill>
                <a:effectLst/>
                <a:latin typeface="Inter"/>
              </a:rPr>
              <a:t>Using recycled components obtained from e-waste are cheaper than ones obtained from mining activities. This way, manufacturing costs can be reduced, and the end product can be more affordable. Copper found in e-waste can be reused multiple times. This has made </a:t>
            </a:r>
            <a:r>
              <a:rPr lang="en-US" b="1" i="0" u="sng">
                <a:solidFill>
                  <a:srgbClr val="4169E1"/>
                </a:solidFill>
                <a:effectLst/>
                <a:latin typeface="Inter"/>
                <a:hlinkClick r:id="rId3"/>
              </a:rPr>
              <a:t>the copper recycling business</a:t>
            </a:r>
            <a:r>
              <a:rPr lang="en-US" b="1" i="0">
                <a:solidFill>
                  <a:srgbClr val="404040"/>
                </a:solidFill>
                <a:effectLst/>
                <a:latin typeface="Inter"/>
              </a:rPr>
              <a:t> </a:t>
            </a:r>
            <a:r>
              <a:rPr lang="en-US" b="0" i="0">
                <a:solidFill>
                  <a:srgbClr val="404040"/>
                </a:solidFill>
                <a:effectLst/>
                <a:latin typeface="Inter"/>
              </a:rPr>
              <a:t>a lucrative industry today.</a:t>
            </a: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watch video on YouTube - https://</a:t>
            </a:r>
            <a:r>
              <a:rPr lang="en-US" dirty="0" err="1"/>
              <a:t>www.youtube.com</a:t>
            </a:r>
            <a:r>
              <a:rPr lang="en-US" dirty="0"/>
              <a:t>/</a:t>
            </a:r>
            <a:r>
              <a:rPr lang="en-US" dirty="0" err="1"/>
              <a:t>watch?v</a:t>
            </a:r>
            <a:r>
              <a:rPr lang="en-US" dirty="0"/>
              <a:t>=k7bHflfCtXw</a:t>
            </a:r>
          </a:p>
        </p:txBody>
      </p:sp>
      <p:sp>
        <p:nvSpPr>
          <p:cNvPr id="4" name="Slide Number Placeholder 3"/>
          <p:cNvSpPr>
            <a:spLocks noGrp="1"/>
          </p:cNvSpPr>
          <p:nvPr>
            <p:ph type="sldNum" sz="quarter" idx="5"/>
          </p:nvPr>
        </p:nvSpPr>
        <p:spPr/>
        <p:txBody>
          <a:bodyPr/>
          <a:lstStyle/>
          <a:p>
            <a:fld id="{9A0CCFD4-A7F8-054B-8822-BC244B953582}" type="slidenum">
              <a:rPr lang="en-US" smtClean="0"/>
              <a:t>23</a:t>
            </a:fld>
            <a:endParaRPr lang="en-US"/>
          </a:p>
        </p:txBody>
      </p:sp>
    </p:spTree>
    <p:extLst>
      <p:ext uri="{BB962C8B-B14F-4D97-AF65-F5344CB8AC3E}">
        <p14:creationId xmlns:p14="http://schemas.microsoft.com/office/powerpoint/2010/main" val="216494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hope you’ve all learned the value of recycling old, broken, or unused electronics. But, you’re probably thinking:</a:t>
            </a:r>
          </a:p>
          <a:p>
            <a:endParaRPr lang="en-US"/>
          </a:p>
          <a:p>
            <a:r>
              <a:rPr lang="en-US"/>
              <a:t>Where do I go?</a:t>
            </a:r>
          </a:p>
          <a:p>
            <a:r>
              <a:rPr lang="en-US"/>
              <a:t>How do I get started?</a:t>
            </a:r>
          </a:p>
          <a:p>
            <a:r>
              <a:rPr lang="en-US"/>
              <a:t>How do I tell my friends and family?</a:t>
            </a:r>
          </a:p>
        </p:txBody>
      </p:sp>
      <p:sp>
        <p:nvSpPr>
          <p:cNvPr id="4" name="Slide Number Placeholder 3"/>
          <p:cNvSpPr>
            <a:spLocks noGrp="1"/>
          </p:cNvSpPr>
          <p:nvPr>
            <p:ph type="sldNum" sz="quarter" idx="5"/>
          </p:nvPr>
        </p:nvSpPr>
        <p:spPr/>
        <p:txBody>
          <a:bodyPr/>
          <a:lstStyle/>
          <a:p>
            <a:fld id="{9A0CCFD4-A7F8-054B-8822-BC244B953582}" type="slidenum">
              <a:rPr lang="en-US" smtClean="0"/>
              <a:t>24</a:t>
            </a:fld>
            <a:endParaRPr lang="en-US"/>
          </a:p>
        </p:txBody>
      </p:sp>
    </p:spTree>
    <p:extLst>
      <p:ext uri="{BB962C8B-B14F-4D97-AF65-F5344CB8AC3E}">
        <p14:creationId xmlns:p14="http://schemas.microsoft.com/office/powerpoint/2010/main" val="1379070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placed recycling bins for e-waste at your school already! Talk to your parents first, but, if you have e-waste at home (Ask the kids for examples of e-waste). </a:t>
            </a:r>
          </a:p>
          <a:p>
            <a:r>
              <a:rPr lang="en-US" dirty="0"/>
              <a:t>We want to do a contest that involves the whole school! &lt;School Name&gt; is competing against other schools in your district. Who ever collects the most e-waste over the next 4 weeks is the winner.</a:t>
            </a:r>
          </a:p>
          <a:p>
            <a:endParaRPr lang="en-US" dirty="0"/>
          </a:p>
          <a:p>
            <a:r>
              <a:rPr lang="en-US" dirty="0"/>
              <a:t>You’re school will receive special recognition. Plus, E Cyclers will donate money to your PTO so that the PTO can continue offering awesome events and supporting your teachers.</a:t>
            </a:r>
          </a:p>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25</a:t>
            </a:fld>
            <a:endParaRPr lang="en-US"/>
          </a:p>
        </p:txBody>
      </p:sp>
    </p:spTree>
    <p:extLst>
      <p:ext uri="{BB962C8B-B14F-4D97-AF65-F5344CB8AC3E}">
        <p14:creationId xmlns:p14="http://schemas.microsoft.com/office/powerpoint/2010/main" val="680354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DCF39-B5BC-F9B3-F275-61CEDFAA4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E4A84-BF77-4A05-D95A-5E6532FF0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B8545-82EA-7A51-E070-3544FDB476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83838"/>
                </a:solidFill>
                <a:effectLst/>
                <a:latin typeface="Montserrat" panose="00000500000000000000" pitchFamily="2" charset="0"/>
              </a:rPr>
              <a:t>E-waste sorting game</a:t>
            </a:r>
          </a:p>
          <a:p>
            <a:endParaRPr lang="en-US"/>
          </a:p>
        </p:txBody>
      </p:sp>
      <p:sp>
        <p:nvSpPr>
          <p:cNvPr id="4" name="Slide Number Placeholder 3">
            <a:extLst>
              <a:ext uri="{FF2B5EF4-FFF2-40B4-BE49-F238E27FC236}">
                <a16:creationId xmlns:a16="http://schemas.microsoft.com/office/drawing/2014/main" id="{13E90F98-3F27-4393-4D49-A74BB854933C}"/>
              </a:ext>
            </a:extLst>
          </p:cNvPr>
          <p:cNvSpPr>
            <a:spLocks noGrp="1"/>
          </p:cNvSpPr>
          <p:nvPr>
            <p:ph type="sldNum" sz="quarter" idx="5"/>
          </p:nvPr>
        </p:nvSpPr>
        <p:spPr/>
        <p:txBody>
          <a:bodyPr/>
          <a:lstStyle/>
          <a:p>
            <a:fld id="{9A0CCFD4-A7F8-054B-8822-BC244B953582}" type="slidenum">
              <a:rPr lang="en-US" smtClean="0"/>
              <a:t>27</a:t>
            </a:fld>
            <a:endParaRPr lang="en-US"/>
          </a:p>
        </p:txBody>
      </p:sp>
    </p:spTree>
    <p:extLst>
      <p:ext uri="{BB962C8B-B14F-4D97-AF65-F5344CB8AC3E}">
        <p14:creationId xmlns:p14="http://schemas.microsoft.com/office/powerpoint/2010/main" val="301230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28</a:t>
            </a:fld>
            <a:endParaRPr lang="en-US"/>
          </a:p>
        </p:txBody>
      </p:sp>
    </p:spTree>
    <p:extLst>
      <p:ext uri="{BB962C8B-B14F-4D97-AF65-F5344CB8AC3E}">
        <p14:creationId xmlns:p14="http://schemas.microsoft.com/office/powerpoint/2010/main" val="257140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3</a:t>
            </a:fld>
            <a:endParaRPr lang="en-US"/>
          </a:p>
        </p:txBody>
      </p:sp>
    </p:spTree>
    <p:extLst>
      <p:ext uri="{BB962C8B-B14F-4D97-AF65-F5344CB8AC3E}">
        <p14:creationId xmlns:p14="http://schemas.microsoft.com/office/powerpoint/2010/main" val="359714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 How would you define the term “Electronic”?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E8E8E8"/>
                </a:solidFill>
                <a:effectLst/>
                <a:latin typeface="Roboto" panose="02000000000000000000" pitchFamily="2" charset="0"/>
              </a:rPr>
              <a:t>A device that controls and directs an electric current in order to work. </a:t>
            </a:r>
          </a:p>
          <a:p>
            <a:endParaRPr lang="en-US" b="0" i="0">
              <a:solidFill>
                <a:srgbClr val="E8E8E8"/>
              </a:solidFill>
              <a:effectLst/>
              <a:latin typeface="Roboto" panose="02000000000000000000" pitchFamily="2" charset="0"/>
            </a:endParaRPr>
          </a:p>
          <a:p>
            <a:endParaRPr lang="en-US" b="0" i="0">
              <a:solidFill>
                <a:srgbClr val="E8E8E8"/>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a:solidFill>
                  <a:schemeClr val="bg1">
                    <a:lumMod val="65000"/>
                  </a:schemeClr>
                </a:solidFill>
                <a:effectLst/>
                <a:latin typeface="Roboto" panose="02000000000000000000" pitchFamily="2" charset="0"/>
              </a:rPr>
              <a:t>Picture source: https://www.redeweb.com/en/actualidad/que-son-los-aparatos-electronicos/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https://depositphotos.com/photos/electronic-devices.html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https://depositphotos.com/photos/electronic-devices.html</a:t>
            </a:r>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4</a:t>
            </a:fld>
            <a:endParaRPr lang="en-US"/>
          </a:p>
        </p:txBody>
      </p:sp>
    </p:spTree>
    <p:extLst>
      <p:ext uri="{BB962C8B-B14F-4D97-AF65-F5344CB8AC3E}">
        <p14:creationId xmlns:p14="http://schemas.microsoft.com/office/powerpoint/2010/main" val="336028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A2555-70FA-1C17-89C3-EE4D20A72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30447-88D6-C046-05C6-B03AD5381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00915-E388-A512-398B-B694B6B6AF1B}"/>
              </a:ext>
            </a:extLst>
          </p:cNvPr>
          <p:cNvSpPr>
            <a:spLocks noGrp="1"/>
          </p:cNvSpPr>
          <p:nvPr>
            <p:ph type="body" idx="1"/>
          </p:nvPr>
        </p:nvSpPr>
        <p:spPr/>
        <p:txBody>
          <a:bodyPr/>
          <a:lstStyle/>
          <a:p>
            <a:pPr marL="285750" indent="-285750">
              <a:spcAft>
                <a:spcPts val="1200"/>
              </a:spcAft>
              <a:buClr>
                <a:srgbClr val="00B0F0"/>
              </a:buClr>
              <a:buFont typeface="Arial" panose="020B0604020202020204" pitchFamily="34" charset="0"/>
              <a:buChar char="•"/>
            </a:pPr>
            <a:r>
              <a:rPr lang="en-US" sz="1200" b="0" i="0" kern="1200">
                <a:solidFill>
                  <a:schemeClr val="tx1"/>
                </a:solidFill>
                <a:effectLst/>
                <a:latin typeface="+mn-lt"/>
                <a:ea typeface="+mn-ea"/>
                <a:cs typeface="+mn-cs"/>
              </a:rPr>
              <a:t>A device that creates electricity through chemical reactions between an anode (–) and cathode (+), with ions moving through an electrolyte</a:t>
            </a:r>
            <a:endParaRPr lang="en-US" sz="1200">
              <a:solidFill>
                <a:srgbClr val="000000"/>
              </a:solidFill>
            </a:endParaRPr>
          </a:p>
          <a:p>
            <a:pPr marL="285750" indent="-285750">
              <a:spcAft>
                <a:spcPts val="1200"/>
              </a:spcAft>
              <a:buClr>
                <a:srgbClr val="00B0F0"/>
              </a:buClr>
              <a:buFont typeface="Arial" panose="020B0604020202020204" pitchFamily="34" charset="0"/>
              <a:buChar char="•"/>
            </a:pPr>
            <a:endParaRPr lang="en-US" sz="1200">
              <a:solidFill>
                <a:srgbClr val="000000"/>
              </a:solidFill>
            </a:endParaRPr>
          </a:p>
          <a:p>
            <a:pPr marL="285750" indent="-285750">
              <a:spcAft>
                <a:spcPts val="1200"/>
              </a:spcAft>
              <a:buClr>
                <a:srgbClr val="00B0F0"/>
              </a:buClr>
              <a:buFont typeface="Arial" panose="020B0604020202020204" pitchFamily="34" charset="0"/>
              <a:buChar char="•"/>
            </a:pPr>
            <a:r>
              <a:rPr lang="en-US" sz="1200">
                <a:solidFill>
                  <a:srgbClr val="000000"/>
                </a:solidFill>
              </a:rPr>
              <a:t>It’s a chemical reaction between two types of metal that creates a flow of electrons.</a:t>
            </a:r>
          </a:p>
          <a:p>
            <a:pPr marL="285750" indent="-285750">
              <a:spcAft>
                <a:spcPts val="1200"/>
              </a:spcAft>
              <a:buClr>
                <a:srgbClr val="00B0F0"/>
              </a:buClr>
              <a:buFont typeface="Arial" panose="020B0604020202020204" pitchFamily="34" charset="0"/>
              <a:buChar char="•"/>
            </a:pPr>
            <a:r>
              <a:rPr lang="en-US" sz="1200">
                <a:solidFill>
                  <a:srgbClr val="000000"/>
                </a:solidFill>
              </a:rPr>
              <a:t>Inside the battery, through a special liquid called an Electrolyte allows charged atoms to move between the two ends of the battery to keep the chemical reaction going.</a:t>
            </a:r>
            <a:endParaRPr lang="en-US" sz="1200"/>
          </a:p>
          <a:p>
            <a:pPr marL="285750" indent="-285750">
              <a:spcAft>
                <a:spcPts val="1200"/>
              </a:spcAft>
              <a:buClr>
                <a:srgbClr val="00B0F0"/>
              </a:buClr>
              <a:buFont typeface="Arial" panose="020B0604020202020204" pitchFamily="34" charset="0"/>
              <a:buChar char="•"/>
            </a:pPr>
            <a:r>
              <a:rPr lang="en-US" sz="1200"/>
              <a:t>By connecting to an outside circuit, electrons travel through the circuit. inside the battery, charged particles called ions move through a special liquid called the electrolyte. </a:t>
            </a:r>
          </a:p>
          <a:p>
            <a:endParaRPr lang="en-US"/>
          </a:p>
        </p:txBody>
      </p:sp>
      <p:sp>
        <p:nvSpPr>
          <p:cNvPr id="4" name="Slide Number Placeholder 3">
            <a:extLst>
              <a:ext uri="{FF2B5EF4-FFF2-40B4-BE49-F238E27FC236}">
                <a16:creationId xmlns:a16="http://schemas.microsoft.com/office/drawing/2014/main" id="{CA49340A-1AB8-2F2F-B73D-AA53A27C7C76}"/>
              </a:ext>
            </a:extLst>
          </p:cNvPr>
          <p:cNvSpPr>
            <a:spLocks noGrp="1"/>
          </p:cNvSpPr>
          <p:nvPr>
            <p:ph type="sldNum" sz="quarter" idx="5"/>
          </p:nvPr>
        </p:nvSpPr>
        <p:spPr/>
        <p:txBody>
          <a:bodyPr/>
          <a:lstStyle/>
          <a:p>
            <a:fld id="{9A0CCFD4-A7F8-054B-8822-BC244B953582}" type="slidenum">
              <a:rPr lang="en-US" smtClean="0"/>
              <a:t>5</a:t>
            </a:fld>
            <a:endParaRPr lang="en-US"/>
          </a:p>
        </p:txBody>
      </p:sp>
    </p:spTree>
    <p:extLst>
      <p:ext uri="{BB962C8B-B14F-4D97-AF65-F5344CB8AC3E}">
        <p14:creationId xmlns:p14="http://schemas.microsoft.com/office/powerpoint/2010/main" val="182696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5445">
              <a:lnSpc>
                <a:spcPct val="100000"/>
              </a:lnSpc>
              <a:spcBef>
                <a:spcPts val="0"/>
              </a:spcBef>
              <a:spcAft>
                <a:spcPts val="0"/>
              </a:spcAft>
              <a:buClrTx/>
              <a:buSzTx/>
              <a:buFontTx/>
              <a:buNone/>
              <a:tabLst/>
              <a:defRPr/>
            </a:pPr>
            <a:r>
              <a:rPr lang="en-US" sz="1200" b="1">
                <a:solidFill>
                  <a:srgbClr val="FF0000"/>
                </a:solidFill>
                <a:latin typeface="Inter"/>
              </a:rPr>
              <a:t>Single-use batteries = short lifespan. (AA, AAA, 9-volt, and D cells). </a:t>
            </a:r>
          </a:p>
          <a:p>
            <a:pPr marL="0" marR="0" lvl="0" indent="0" algn="l" defTabSz="1025445">
              <a:lnSpc>
                <a:spcPct val="100000"/>
              </a:lnSpc>
              <a:spcBef>
                <a:spcPts val="0"/>
              </a:spcBef>
              <a:spcAft>
                <a:spcPts val="0"/>
              </a:spcAft>
              <a:buClrTx/>
              <a:buSzTx/>
              <a:buFontTx/>
              <a:buNone/>
              <a:tabLst/>
              <a:defRPr/>
            </a:pPr>
            <a:r>
              <a:rPr lang="en-US" sz="1200" b="1">
                <a:solidFill>
                  <a:srgbClr val="FF0000"/>
                </a:solidFill>
                <a:latin typeface="Inter"/>
              </a:rPr>
              <a:t>Common uses: alarm clocks, remote controls, flashlights, smoke detectors, and more. </a:t>
            </a:r>
          </a:p>
          <a:p>
            <a:pPr marL="0" marR="0" lvl="0" indent="0" algn="l" defTabSz="1025445">
              <a:lnSpc>
                <a:spcPct val="100000"/>
              </a:lnSpc>
              <a:spcBef>
                <a:spcPts val="0"/>
              </a:spcBef>
              <a:spcAft>
                <a:spcPts val="0"/>
              </a:spcAft>
              <a:buClrTx/>
              <a:buSzTx/>
              <a:buFontTx/>
              <a:buNone/>
              <a:tabLst/>
              <a:defRPr/>
            </a:pPr>
            <a:endParaRPr lang="en-US" sz="1200" b="1">
              <a:solidFill>
                <a:srgbClr val="FF0000"/>
              </a:solidFill>
              <a:latin typeface="Inter"/>
            </a:endParaRPr>
          </a:p>
          <a:p>
            <a:pPr marL="0" marR="0" lvl="0" indent="0" algn="l" defTabSz="1025445" rtl="0" eaLnBrk="1" fontAlgn="auto" latinLnBrk="0" hangingPunct="1">
              <a:lnSpc>
                <a:spcPct val="100000"/>
              </a:lnSpc>
              <a:spcBef>
                <a:spcPts val="0"/>
              </a:spcBef>
              <a:spcAft>
                <a:spcPts val="0"/>
              </a:spcAft>
              <a:buClrTx/>
              <a:buSzTx/>
              <a:buFontTx/>
              <a:buNone/>
              <a:tabLst/>
              <a:defRPr/>
            </a:pPr>
            <a:r>
              <a:rPr lang="en-US" b="1">
                <a:solidFill>
                  <a:srgbClr val="FF0000"/>
                </a:solidFill>
              </a:rPr>
              <a:t>Rechargeable batteries = charge them again and again. </a:t>
            </a:r>
          </a:p>
          <a:p>
            <a:pPr marL="0" marR="0" lvl="0" indent="0" algn="l" defTabSz="1025445" rtl="0" eaLnBrk="1" fontAlgn="auto" latinLnBrk="0" hangingPunct="1">
              <a:lnSpc>
                <a:spcPct val="100000"/>
              </a:lnSpc>
              <a:spcBef>
                <a:spcPts val="0"/>
              </a:spcBef>
              <a:spcAft>
                <a:spcPts val="0"/>
              </a:spcAft>
              <a:buClrTx/>
              <a:buSzTx/>
              <a:buFontTx/>
              <a:buNone/>
              <a:tabLst/>
              <a:defRPr/>
            </a:pPr>
            <a:r>
              <a:rPr lang="en-US" b="1">
                <a:solidFill>
                  <a:srgbClr val="FF0000"/>
                </a:solidFill>
              </a:rPr>
              <a:t>Common uses: cordless phones, smartphones, and digital cameras, as well as in cordless power tools and similar gadgets.</a:t>
            </a:r>
            <a:endParaRPr lang="en-US" b="1">
              <a:solidFill>
                <a:srgbClr val="FF0000"/>
              </a:solidFill>
              <a:ea typeface="Calibri"/>
              <a:cs typeface="Calibri"/>
            </a:endParaRPr>
          </a:p>
          <a:p>
            <a:pPr marL="0" marR="0" lvl="0" indent="0" algn="l" defTabSz="1025445" rtl="0" eaLnBrk="1" fontAlgn="auto" latinLnBrk="0" hangingPunct="1">
              <a:lnSpc>
                <a:spcPct val="100000"/>
              </a:lnSpc>
              <a:spcBef>
                <a:spcPts val="0"/>
              </a:spcBef>
              <a:spcAft>
                <a:spcPts val="0"/>
              </a:spcAft>
              <a:buClrTx/>
              <a:buSzTx/>
              <a:buFontTx/>
              <a:buNone/>
              <a:tabLst/>
              <a:defRPr/>
            </a:pPr>
            <a:endParaRPr lang="en-US" sz="1200" b="1">
              <a:solidFill>
                <a:srgbClr val="FF0000"/>
              </a:solidFill>
              <a:latin typeface="Inter"/>
            </a:endParaRPr>
          </a:p>
          <a:p>
            <a:pPr marL="0" marR="0" lvl="0" indent="0" algn="l" defTabSz="1025445" rtl="0" eaLnBrk="1" fontAlgn="auto" latinLnBrk="0" hangingPunct="1">
              <a:lnSpc>
                <a:spcPct val="100000"/>
              </a:lnSpc>
              <a:spcBef>
                <a:spcPts val="0"/>
              </a:spcBef>
              <a:spcAft>
                <a:spcPts val="0"/>
              </a:spcAft>
              <a:buClrTx/>
              <a:buSzTx/>
              <a:buFontTx/>
              <a:buNone/>
              <a:tabLst/>
              <a:defRPr/>
            </a:pPr>
            <a:endParaRPr lang="en-US" sz="1200" b="1">
              <a:solidFill>
                <a:srgbClr val="FF0000"/>
              </a:solidFill>
              <a:latin typeface="Inter"/>
            </a:endParaRPr>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6</a:t>
            </a:fld>
            <a:endParaRPr lang="en-US"/>
          </a:p>
        </p:txBody>
      </p:sp>
    </p:spTree>
    <p:extLst>
      <p:ext uri="{BB962C8B-B14F-4D97-AF65-F5344CB8AC3E}">
        <p14:creationId xmlns:p14="http://schemas.microsoft.com/office/powerpoint/2010/main" val="1100890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78005-43E8-60D2-24F8-7814D20FF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9BBC4-4E2A-54CD-019B-4339EF92B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05F24-6EF6-C655-A42C-9545C63D8DAF}"/>
              </a:ext>
            </a:extLst>
          </p:cNvPr>
          <p:cNvSpPr>
            <a:spLocks noGrp="1"/>
          </p:cNvSpPr>
          <p:nvPr>
            <p:ph type="body" idx="1"/>
          </p:nvPr>
        </p:nvSpPr>
        <p:spPr/>
        <p:txBody>
          <a:bodyPr/>
          <a:lstStyle/>
          <a:p>
            <a:pPr marL="296545" indent="-285750" defTabSz="1025445">
              <a:spcBef>
                <a:spcPts val="600"/>
              </a:spcBef>
              <a:spcAft>
                <a:spcPts val="1200"/>
              </a:spcAft>
              <a:buFont typeface="Arial,Sans-Serif"/>
              <a:buChar char="•"/>
              <a:defRPr/>
            </a:pPr>
            <a:r>
              <a:rPr lang="en-US">
                <a:solidFill>
                  <a:srgbClr val="000000"/>
                </a:solidFill>
              </a:rPr>
              <a:t>There are many types of chemicals that can be used in batteries, and the choice depends on how the battery is designed and what it’s meant to power. </a:t>
            </a:r>
          </a:p>
          <a:p>
            <a:pPr marL="296545" indent="-285750" defTabSz="1025445">
              <a:spcBef>
                <a:spcPts val="600"/>
              </a:spcBef>
              <a:spcAft>
                <a:spcPts val="1200"/>
              </a:spcAft>
              <a:buFont typeface="Arial,Sans-Serif"/>
              <a:buChar char="•"/>
              <a:defRPr/>
            </a:pPr>
            <a:r>
              <a:rPr lang="en-US">
                <a:solidFill>
                  <a:srgbClr val="000000"/>
                </a:solidFill>
              </a:rPr>
              <a:t>The batteries found in smartphones and electric cars are known as lithium-ion batteries.</a:t>
            </a:r>
          </a:p>
          <a:p>
            <a:pPr marL="296545" indent="-285750" defTabSz="1025445">
              <a:spcBef>
                <a:spcPts val="600"/>
              </a:spcBef>
              <a:spcAft>
                <a:spcPts val="1200"/>
              </a:spcAft>
              <a:buFont typeface="Arial,Sans-Serif"/>
              <a:buChar char="•"/>
              <a:defRPr/>
            </a:pPr>
            <a:r>
              <a:rPr lang="en-US">
                <a:solidFill>
                  <a:srgbClr val="000000"/>
                </a:solidFill>
              </a:rPr>
              <a:t>You usually don’t see them because they are rechargeable and don’t need to be changed often; they are tucked away safely inside the devices (</a:t>
            </a:r>
            <a:r>
              <a:rPr lang="en-US">
                <a:solidFill>
                  <a:srgbClr val="000000"/>
                </a:solidFill>
                <a:hlinkClick r:id="rId3"/>
              </a:rPr>
              <a:t>Roger Clarke</a:t>
            </a:r>
            <a:r>
              <a:rPr lang="en-US">
                <a:solidFill>
                  <a:srgbClr val="000000"/>
                </a:solidFill>
              </a:rPr>
              <a:t>,2019).</a:t>
            </a:r>
            <a:endParaRPr lang="en-US">
              <a:solidFill>
                <a:srgbClr val="000000"/>
              </a:solidFill>
              <a:ea typeface="Calibri"/>
              <a:cs typeface="Calibri"/>
            </a:endParaRPr>
          </a:p>
          <a:p>
            <a:pPr marL="0" marR="0" lvl="0" indent="0" algn="l" defTabSz="1025445"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34F54464-8A06-B3CC-4D3F-4745E54A3147}"/>
              </a:ext>
            </a:extLst>
          </p:cNvPr>
          <p:cNvSpPr>
            <a:spLocks noGrp="1"/>
          </p:cNvSpPr>
          <p:nvPr>
            <p:ph type="sldNum" sz="quarter" idx="5"/>
          </p:nvPr>
        </p:nvSpPr>
        <p:spPr/>
        <p:txBody>
          <a:bodyPr/>
          <a:lstStyle/>
          <a:p>
            <a:fld id="{9A0CCFD4-A7F8-054B-8822-BC244B953582}" type="slidenum">
              <a:rPr lang="en-US" smtClean="0"/>
              <a:t>7</a:t>
            </a:fld>
            <a:endParaRPr lang="en-US"/>
          </a:p>
        </p:txBody>
      </p:sp>
    </p:spTree>
    <p:extLst>
      <p:ext uri="{BB962C8B-B14F-4D97-AF65-F5344CB8AC3E}">
        <p14:creationId xmlns:p14="http://schemas.microsoft.com/office/powerpoint/2010/main" val="17692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pPr>
            <a:r>
              <a:rPr lang="en-US" sz="1200" b="1"/>
              <a:t>In this section, you will learn:</a:t>
            </a:r>
          </a:p>
          <a:p>
            <a:pPr marL="400050">
              <a:spcBef>
                <a:spcPts val="0"/>
              </a:spcBef>
              <a:spcAft>
                <a:spcPts val="600"/>
              </a:spcAft>
            </a:pPr>
            <a:r>
              <a:rPr lang="en-US" sz="1200" b="1"/>
              <a:t>How do you recycle?</a:t>
            </a:r>
          </a:p>
          <a:p>
            <a:pPr marL="400050">
              <a:spcBef>
                <a:spcPts val="0"/>
              </a:spcBef>
              <a:spcAft>
                <a:spcPts val="600"/>
              </a:spcAft>
            </a:pPr>
            <a:r>
              <a:rPr lang="en-US" sz="1200" b="1"/>
              <a:t>What is E-Waste?</a:t>
            </a:r>
          </a:p>
          <a:p>
            <a:pPr marL="400050">
              <a:spcBef>
                <a:spcPts val="0"/>
              </a:spcBef>
              <a:spcAft>
                <a:spcPts val="600"/>
              </a:spcAft>
            </a:pPr>
            <a:r>
              <a:rPr lang="en-US" sz="1200" b="1"/>
              <a:t>E-waste Categories</a:t>
            </a:r>
          </a:p>
          <a:p>
            <a:pPr marL="400050">
              <a:spcBef>
                <a:spcPts val="0"/>
              </a:spcBef>
              <a:spcAft>
                <a:spcPts val="600"/>
              </a:spcAft>
            </a:pPr>
            <a:r>
              <a:rPr lang="en-US" sz="1200" b="1"/>
              <a:t>Batteries</a:t>
            </a:r>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8</a:t>
            </a:fld>
            <a:endParaRPr lang="en-US"/>
          </a:p>
        </p:txBody>
      </p:sp>
    </p:spTree>
    <p:extLst>
      <p:ext uri="{BB962C8B-B14F-4D97-AF65-F5344CB8AC3E}">
        <p14:creationId xmlns:p14="http://schemas.microsoft.com/office/powerpoint/2010/main" val="336966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000000"/>
              </a:buClr>
              <a:buSzPts val="1100"/>
              <a:buFont typeface="Arial"/>
              <a:buChar char="•"/>
              <a:defRPr/>
            </a:pPr>
            <a:r>
              <a:rPr lang="en-US" dirty="0">
                <a:ea typeface="Calibri"/>
                <a:cs typeface="Calibri"/>
              </a:rPr>
              <a:t>As you all have heard, there are so many different kinds of electronics in all types of rooms! So it makes sense that not all of them are the same when it comes to recycling. </a:t>
            </a:r>
            <a:r>
              <a:rPr lang="en-US" dirty="0"/>
              <a:t>A fridge is going to have a very different recycling process than a phone, for example. Can we think of maybe reasons why they would be different?</a:t>
            </a:r>
          </a:p>
          <a:p>
            <a:pPr marL="285750" indent="-285750">
              <a:buClr>
                <a:srgbClr val="000000"/>
              </a:buClr>
              <a:buSzPts val="1100"/>
              <a:buFont typeface="Arial"/>
              <a:buChar char="•"/>
              <a:defRPr/>
            </a:pPr>
            <a:r>
              <a:rPr lang="en-US" dirty="0">
                <a:ea typeface="Calibri"/>
                <a:cs typeface="Calibri"/>
              </a:rPr>
              <a:t>It is easier to recycle and repurpose electronics that are more similar. The people who recycle electronics have around 6 major categories to make it easier for them! They range from smaller things like lightbulbs to screens like laptops and phones, all the way to fridges and heaters.</a:t>
            </a:r>
          </a:p>
          <a:p>
            <a:pPr marL="285750" indent="-285750">
              <a:buClr>
                <a:srgbClr val="000000"/>
              </a:buClr>
              <a:buSzPts val="1100"/>
              <a:buFont typeface="Arial"/>
              <a:buChar char="•"/>
              <a:defRPr/>
            </a:pPr>
            <a:endParaRPr lang="en-US" dirty="0"/>
          </a:p>
          <a:p>
            <a:pPr marL="285750" indent="-285750">
              <a:buSzPts val="1100"/>
              <a:buFont typeface="Calibri,Sans-Serif"/>
              <a:buChar char="-"/>
              <a:defRPr/>
            </a:pPr>
            <a:r>
              <a:rPr lang="en-US" dirty="0"/>
              <a:t>[Source: Global E-Waste Monitor 2024, Page 21]</a:t>
            </a:r>
            <a:endParaRPr lang="en-US" dirty="0">
              <a:solidFill>
                <a:srgbClr val="444444"/>
              </a:solidFill>
            </a:endParaRPr>
          </a:p>
          <a:p>
            <a:pPr marL="285750" indent="-285750">
              <a:buSzPts val="1100"/>
              <a:buFont typeface="Calibri,Sans-Serif"/>
              <a:buChar char="-"/>
              <a:defRPr/>
            </a:pPr>
            <a:endParaRPr lang="en-US" dirty="0">
              <a:solidFill>
                <a:srgbClr val="444444"/>
              </a:solidFill>
            </a:endParaRPr>
          </a:p>
          <a:p>
            <a:pPr marL="174625" indent="-174625">
              <a:buSzPts val="1100"/>
              <a:buFont typeface="Arial,Sans-Serif"/>
              <a:buChar char="●"/>
              <a:defRPr/>
            </a:pPr>
            <a:endParaRPr lang="en-US" dirty="0">
              <a:solidFill>
                <a:srgbClr val="444444"/>
              </a:solidFill>
            </a:endParaRPr>
          </a:p>
          <a:p>
            <a:pPr marL="285750" marR="0" lvl="0" indent="-285750" algn="l" defTabSz="914400">
              <a:lnSpc>
                <a:spcPct val="100000"/>
              </a:lnSpc>
              <a:spcBef>
                <a:spcPts val="0"/>
              </a:spcBef>
              <a:spcAft>
                <a:spcPts val="0"/>
              </a:spcAft>
              <a:buSzPts val="1100"/>
              <a:buFont typeface="Arial"/>
              <a:buChar char="•"/>
              <a:tabLst/>
              <a:defRPr/>
            </a:pPr>
            <a:endParaRPr lang="en-US" dirty="0">
              <a:solidFill>
                <a:srgbClr val="444444"/>
              </a:solidFill>
            </a:endParaRPr>
          </a:p>
          <a:p>
            <a:pPr marL="171450" marR="0" lvl="0" indent="-171450" algn="l" defTabSz="914400">
              <a:lnSpc>
                <a:spcPct val="100000"/>
              </a:lnSpc>
              <a:spcBef>
                <a:spcPts val="0"/>
              </a:spcBef>
              <a:spcAft>
                <a:spcPts val="0"/>
              </a:spcAft>
              <a:buClr>
                <a:srgbClr val="000000"/>
              </a:buClr>
              <a:buSzPts val="1100"/>
              <a:buFont typeface="Arial"/>
              <a:buChar char="●"/>
              <a:tabLst/>
              <a:defRPr/>
            </a:pPr>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9A0CCFD4-A7F8-054B-8822-BC244B953582}" type="slidenum">
              <a:rPr lang="en-US" smtClean="0"/>
              <a:t>9</a:t>
            </a:fld>
            <a:endParaRPr lang="en-US"/>
          </a:p>
        </p:txBody>
      </p:sp>
    </p:spTree>
    <p:extLst>
      <p:ext uri="{BB962C8B-B14F-4D97-AF65-F5344CB8AC3E}">
        <p14:creationId xmlns:p14="http://schemas.microsoft.com/office/powerpoint/2010/main" val="1332456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12934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a:solidFill>
                  <a:schemeClr val="bg1">
                    <a:lumMod val="65000"/>
                  </a:schemeClr>
                </a:solidFill>
              </a:rPr>
              <a:t>Battelle Energy Alliance manages INL for the U.S. Department of Energy’s Office of Nuclear Energy. </a:t>
            </a:r>
            <a:br>
              <a:rPr lang="en-US" sz="1050" i="1">
                <a:solidFill>
                  <a:schemeClr val="bg1">
                    <a:lumMod val="65000"/>
                  </a:schemeClr>
                </a:solidFill>
              </a:rPr>
            </a:br>
            <a:r>
              <a:rPr lang="en-US" sz="1050" i="1">
                <a:solidFill>
                  <a:schemeClr val="bg1">
                    <a:lumMod val="65000"/>
                  </a:schemeClr>
                </a:solidFill>
              </a:rPr>
              <a:t>INL is the nation’s center for nuclear energy research and development, and also performs research </a:t>
            </a:r>
            <a:br>
              <a:rPr lang="en-US" sz="1050" i="1">
                <a:solidFill>
                  <a:schemeClr val="bg1">
                    <a:lumMod val="65000"/>
                  </a:schemeClr>
                </a:solidFill>
              </a:rPr>
            </a:br>
            <a:r>
              <a:rPr lang="en-US" sz="1050" i="1">
                <a:solidFill>
                  <a:schemeClr val="bg1">
                    <a:lumMod val="65000"/>
                  </a:schemeClr>
                </a:solidFill>
              </a:rPr>
              <a:t>in each of DOE’s strategic goal areas: energy, national security, science and the environment.</a:t>
            </a:r>
            <a:endParaRPr lang="en-US" sz="105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83443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111562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598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Slide Hex Whit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8AF8356-6BAD-86B0-6A97-F15309CD074B}"/>
              </a:ext>
            </a:extLst>
          </p:cNvPr>
          <p:cNvPicPr>
            <a:picLocks noChangeAspect="1"/>
          </p:cNvPicPr>
          <p:nvPr userDrawn="1"/>
        </p:nvPicPr>
        <p:blipFill>
          <a:blip r:embed="rId2">
            <a:alphaModFix/>
          </a:blip>
          <a:srcRect t="4498" b="5060"/>
          <a:stretch/>
        </p:blipFill>
        <p:spPr>
          <a:xfrm>
            <a:off x="0" y="0"/>
            <a:ext cx="7744858" cy="6948762"/>
          </a:xfrm>
          <a:prstGeom prst="rect">
            <a:avLst/>
          </a:prstGeom>
        </p:spPr>
      </p:pic>
    </p:spTree>
    <p:extLst>
      <p:ext uri="{BB962C8B-B14F-4D97-AF65-F5344CB8AC3E}">
        <p14:creationId xmlns:p14="http://schemas.microsoft.com/office/powerpoint/2010/main" val="3011126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Slide Hex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3958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72426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846280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630737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877788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681833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117545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994529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1995134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06491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84690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223726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113684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18800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2978250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a:solidFill>
                  <a:schemeClr val="bg1">
                    <a:lumMod val="65000"/>
                  </a:schemeClr>
                </a:solidFill>
              </a:rPr>
              <a:t>Battelle Energy Alliance manages INL for the U.S. Department of Energy’s Office of Nuclear Energy. </a:t>
            </a:r>
            <a:br>
              <a:rPr lang="en-US" sz="1050" i="1">
                <a:solidFill>
                  <a:schemeClr val="bg1">
                    <a:lumMod val="65000"/>
                  </a:schemeClr>
                </a:solidFill>
              </a:rPr>
            </a:br>
            <a:r>
              <a:rPr lang="en-US" sz="1050" i="1">
                <a:solidFill>
                  <a:schemeClr val="bg1">
                    <a:lumMod val="65000"/>
                  </a:schemeClr>
                </a:solidFill>
              </a:rPr>
              <a:t>INL is the nation’s center for nuclear energy research and development, and also performs research </a:t>
            </a:r>
            <a:br>
              <a:rPr lang="en-US" sz="1050" i="1">
                <a:solidFill>
                  <a:schemeClr val="bg1">
                    <a:lumMod val="65000"/>
                  </a:schemeClr>
                </a:solidFill>
              </a:rPr>
            </a:br>
            <a:r>
              <a:rPr lang="en-US" sz="1050" i="1">
                <a:solidFill>
                  <a:schemeClr val="bg1">
                    <a:lumMod val="65000"/>
                  </a:schemeClr>
                </a:solidFill>
              </a:rPr>
              <a:t>in each of DOE’s strategic goal areas: energy, national security, science and the environment.</a:t>
            </a:r>
            <a:endParaRPr lang="en-US" sz="105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873334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979000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09600" y="609600"/>
            <a:ext cx="10972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56464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5/6/26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1.emf"/><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5/6/26</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716" r:id="rId13"/>
    <p:sldLayoutId id="2147483696" r:id="rId14"/>
    <p:sldLayoutId id="2147483709" r:id="rId15"/>
    <p:sldLayoutId id="2147483715" r:id="rId16"/>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23"/>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5/6/26</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spTree>
    <p:extLst>
      <p:ext uri="{BB962C8B-B14F-4D97-AF65-F5344CB8AC3E}">
        <p14:creationId xmlns:p14="http://schemas.microsoft.com/office/powerpoint/2010/main" val="2211062615"/>
      </p:ext>
    </p:extLst>
  </p:cSld>
  <p:clrMap bg1="lt1" tx1="dk1" bg2="lt2" tx2="dk2" accent1="accent1" accent2="accent2" accent3="accent3" accent4="accent4" accent5="accent5" accent6="accent6" hlink="hlink" folHlink="folHlink"/>
  <p:sldLayoutIdLst>
    <p:sldLayoutId id="2147483718" r:id="rId1"/>
    <p:sldLayoutId id="2147483734" r:id="rId2"/>
    <p:sldLayoutId id="2147483735" r:id="rId3"/>
    <p:sldLayoutId id="2147483737"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6" r:id="rId20"/>
    <p:sldLayoutId id="2147483738" r:id="rId21"/>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video" Target="https://www.youtube.com/embed/k7bHflfCtXw?feature=oembed" TargetMode="Externa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8.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6.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slide" Target="slide28.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8.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2.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BE8E-7F53-639A-11F4-FA5D4F52FB6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5DFC6E0-9D71-50C1-F41D-E23A45506D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33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A9F89-508C-13C3-AF92-93202A6C71CF}"/>
              </a:ext>
            </a:extLst>
          </p:cNvPr>
          <p:cNvSpPr>
            <a:spLocks noGrp="1"/>
          </p:cNvSpPr>
          <p:nvPr>
            <p:ph type="title"/>
          </p:nvPr>
        </p:nvSpPr>
        <p:spPr>
          <a:xfrm>
            <a:off x="911059" y="436561"/>
            <a:ext cx="10415648" cy="594770"/>
          </a:xfrm>
        </p:spPr>
        <p:txBody>
          <a:bodyPr/>
          <a:lstStyle/>
          <a:p>
            <a:pPr algn="ctr"/>
            <a:r>
              <a:rPr lang="en-US" sz="4000">
                <a:solidFill>
                  <a:schemeClr val="accent2"/>
                </a:solidFill>
              </a:rPr>
              <a:t>Growth of Technology</a:t>
            </a:r>
          </a:p>
        </p:txBody>
      </p:sp>
      <p:sp>
        <p:nvSpPr>
          <p:cNvPr id="10" name="TextBox 9">
            <a:extLst>
              <a:ext uri="{FF2B5EF4-FFF2-40B4-BE49-F238E27FC236}">
                <a16:creationId xmlns:a16="http://schemas.microsoft.com/office/drawing/2014/main" id="{E16199E5-2ACA-05A3-1644-410497E7298D}"/>
              </a:ext>
            </a:extLst>
          </p:cNvPr>
          <p:cNvSpPr txBox="1"/>
          <p:nvPr/>
        </p:nvSpPr>
        <p:spPr>
          <a:xfrm>
            <a:off x="5575433" y="1218890"/>
            <a:ext cx="5905367" cy="4524315"/>
          </a:xfrm>
          <a:prstGeom prst="rect">
            <a:avLst/>
          </a:prstGeom>
          <a:noFill/>
        </p:spPr>
        <p:txBody>
          <a:bodyPr wrap="square">
            <a:spAutoFit/>
          </a:bodyPr>
          <a:lstStyle/>
          <a:p>
            <a:pPr algn="ctr"/>
            <a:r>
              <a:rPr lang="en-US" sz="3200" b="1"/>
              <a:t>Do you know anyone that:</a:t>
            </a:r>
          </a:p>
          <a:p>
            <a:pPr algn="ctr"/>
            <a:endParaRPr lang="en-US" sz="3200"/>
          </a:p>
          <a:p>
            <a:pPr marL="342900" indent="-342900">
              <a:buFont typeface="Arial" panose="020B0604020202020204" pitchFamily="34" charset="0"/>
              <a:buChar char="•"/>
            </a:pPr>
            <a:r>
              <a:rPr lang="en-US" sz="2800"/>
              <a:t>Got a new phone when their old phone still worked?</a:t>
            </a:r>
          </a:p>
          <a:p>
            <a:pPr marL="342900" indent="-342900">
              <a:buFont typeface="Arial" panose="020B0604020202020204" pitchFamily="34" charset="0"/>
              <a:buChar char="•"/>
            </a:pPr>
            <a:endParaRPr lang="en-US" sz="2800"/>
          </a:p>
          <a:p>
            <a:pPr marL="342900" indent="-342900">
              <a:buFont typeface="Arial" panose="020B0604020202020204" pitchFamily="34" charset="0"/>
              <a:buChar char="•"/>
            </a:pPr>
            <a:r>
              <a:rPr lang="en-US" sz="2800"/>
              <a:t>A new TV when their old tv still worked?</a:t>
            </a:r>
          </a:p>
          <a:p>
            <a:pPr marL="342900" indent="-342900">
              <a:buFont typeface="Arial" panose="020B0604020202020204" pitchFamily="34" charset="0"/>
              <a:buChar char="•"/>
            </a:pPr>
            <a:endParaRPr lang="en-US" sz="2800"/>
          </a:p>
          <a:p>
            <a:pPr marL="342900" indent="-342900">
              <a:buFont typeface="Arial" panose="020B0604020202020204" pitchFamily="34" charset="0"/>
              <a:buChar char="•"/>
            </a:pPr>
            <a:r>
              <a:rPr lang="en-US" sz="2800"/>
              <a:t>Got new appliances, power tools, toys, </a:t>
            </a:r>
            <a:r>
              <a:rPr lang="en-US" sz="2800" err="1"/>
              <a:t>etc</a:t>
            </a:r>
            <a:r>
              <a:rPr lang="en-US" sz="2800"/>
              <a:t>?</a:t>
            </a:r>
          </a:p>
        </p:txBody>
      </p:sp>
      <p:pic>
        <p:nvPicPr>
          <p:cNvPr id="5" name="Picture 4">
            <a:extLst>
              <a:ext uri="{FF2B5EF4-FFF2-40B4-BE49-F238E27FC236}">
                <a16:creationId xmlns:a16="http://schemas.microsoft.com/office/drawing/2014/main" id="{B76991D4-B1E7-002C-A74D-E8F68D5C120D}"/>
              </a:ext>
            </a:extLst>
          </p:cNvPr>
          <p:cNvPicPr>
            <a:picLocks noChangeAspect="1"/>
          </p:cNvPicPr>
          <p:nvPr/>
        </p:nvPicPr>
        <p:blipFill>
          <a:blip r:embed="rId3"/>
          <a:stretch>
            <a:fillRect/>
          </a:stretch>
        </p:blipFill>
        <p:spPr>
          <a:xfrm>
            <a:off x="605438" y="1270938"/>
            <a:ext cx="4391638" cy="4420217"/>
          </a:xfrm>
          <a:prstGeom prst="rect">
            <a:avLst/>
          </a:prstGeom>
        </p:spPr>
      </p:pic>
    </p:spTree>
    <p:extLst>
      <p:ext uri="{BB962C8B-B14F-4D97-AF65-F5344CB8AC3E}">
        <p14:creationId xmlns:p14="http://schemas.microsoft.com/office/powerpoint/2010/main" val="211989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FE2C3D-B3D1-785A-7586-71E6C300B4D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2130746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19600-8BBF-E19D-92F9-2C1B72CA9B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E3F90C-405A-AF92-4111-1B7FE89E623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04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C367A2-EAA2-8811-8ECB-63A31AB426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3757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62AF6-131E-4C84-CBE6-FA4F92C4A5FC}"/>
            </a:ext>
          </a:extLst>
        </p:cNvPr>
        <p:cNvGrpSpPr/>
        <p:nvPr/>
      </p:nvGrpSpPr>
      <p:grpSpPr>
        <a:xfrm>
          <a:off x="0" y="0"/>
          <a:ext cx="0" cy="0"/>
          <a:chOff x="0" y="0"/>
          <a:chExt cx="0" cy="0"/>
        </a:xfrm>
      </p:grpSpPr>
      <p:pic>
        <p:nvPicPr>
          <p:cNvPr id="1026" name="Picture 2" descr="Appointments 2 — Let's Play Indoor Playground">
            <a:extLst>
              <a:ext uri="{FF2B5EF4-FFF2-40B4-BE49-F238E27FC236}">
                <a16:creationId xmlns:a16="http://schemas.microsoft.com/office/drawing/2014/main" id="{B564D32C-D97B-DB22-0A1C-F3A58915DF6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D42BD4-B1D4-B26D-10CB-08BAF04C0D48}"/>
              </a:ext>
            </a:extLst>
          </p:cNvPr>
          <p:cNvSpPr txBox="1"/>
          <p:nvPr/>
        </p:nvSpPr>
        <p:spPr>
          <a:xfrm>
            <a:off x="4656083" y="4742232"/>
            <a:ext cx="4565467" cy="646331"/>
          </a:xfrm>
          <a:prstGeom prst="rect">
            <a:avLst/>
          </a:prstGeom>
          <a:noFill/>
        </p:spPr>
        <p:txBody>
          <a:bodyPr wrap="square" rtlCol="0">
            <a:spAutoFit/>
          </a:bodyPr>
          <a:lstStyle/>
          <a:p>
            <a:r>
              <a:rPr lang="en-US" sz="2400" b="1" i="0" dirty="0">
                <a:solidFill>
                  <a:schemeClr val="bg1">
                    <a:lumMod val="50000"/>
                  </a:schemeClr>
                </a:solidFill>
                <a:effectLst/>
              </a:rPr>
              <a:t>Electronics Demo</a:t>
            </a:r>
          </a:p>
          <a:p>
            <a:endParaRPr lang="en-US" sz="1100" dirty="0">
              <a:solidFill>
                <a:schemeClr val="bg1">
                  <a:lumMod val="50000"/>
                </a:schemeClr>
              </a:solidFill>
            </a:endParaRPr>
          </a:p>
        </p:txBody>
      </p:sp>
    </p:spTree>
    <p:extLst>
      <p:ext uri="{BB962C8B-B14F-4D97-AF65-F5344CB8AC3E}">
        <p14:creationId xmlns:p14="http://schemas.microsoft.com/office/powerpoint/2010/main" val="2333482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86252-EF73-5C2E-9965-A7D4B70D97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28E482-21F1-1232-15CF-0362C0C733B0}"/>
              </a:ext>
            </a:extLst>
          </p:cNvPr>
          <p:cNvSpPr txBox="1"/>
          <p:nvPr/>
        </p:nvSpPr>
        <p:spPr>
          <a:xfrm>
            <a:off x="682334" y="1490006"/>
            <a:ext cx="5953993" cy="1938992"/>
          </a:xfrm>
          <a:prstGeom prst="rect">
            <a:avLst/>
          </a:prstGeom>
          <a:noFill/>
        </p:spPr>
        <p:txBody>
          <a:bodyPr wrap="square">
            <a:spAutoFit/>
          </a:bodyPr>
          <a:lstStyle/>
          <a:p>
            <a:r>
              <a:rPr lang="en-US" sz="4000" b="1" i="0">
                <a:solidFill>
                  <a:schemeClr val="bg1">
                    <a:lumMod val="50000"/>
                  </a:schemeClr>
                </a:solidFill>
                <a:effectLst/>
              </a:rPr>
              <a:t>Based on what you saw inside the electronics demonstrated……</a:t>
            </a:r>
          </a:p>
        </p:txBody>
      </p:sp>
      <p:sp>
        <p:nvSpPr>
          <p:cNvPr id="6" name="TextBox 5">
            <a:extLst>
              <a:ext uri="{FF2B5EF4-FFF2-40B4-BE49-F238E27FC236}">
                <a16:creationId xmlns:a16="http://schemas.microsoft.com/office/drawing/2014/main" id="{FD9D0B25-6012-2588-D64A-273FACFA4972}"/>
              </a:ext>
            </a:extLst>
          </p:cNvPr>
          <p:cNvSpPr txBox="1"/>
          <p:nvPr/>
        </p:nvSpPr>
        <p:spPr>
          <a:xfrm>
            <a:off x="682334" y="3602136"/>
            <a:ext cx="6300357" cy="1446550"/>
          </a:xfrm>
          <a:prstGeom prst="rect">
            <a:avLst/>
          </a:prstGeom>
          <a:noFill/>
        </p:spPr>
        <p:txBody>
          <a:bodyPr wrap="square">
            <a:spAutoFit/>
          </a:bodyPr>
          <a:lstStyle/>
          <a:p>
            <a:r>
              <a:rPr lang="en-US" sz="4400" b="1" i="0">
                <a:solidFill>
                  <a:schemeClr val="accent1">
                    <a:lumMod val="75000"/>
                  </a:schemeClr>
                </a:solidFill>
                <a:effectLst/>
              </a:rPr>
              <a:t>What do you think they are made of?</a:t>
            </a:r>
          </a:p>
        </p:txBody>
      </p:sp>
      <p:pic>
        <p:nvPicPr>
          <p:cNvPr id="8" name="Picture 7">
            <a:extLst>
              <a:ext uri="{FF2B5EF4-FFF2-40B4-BE49-F238E27FC236}">
                <a16:creationId xmlns:a16="http://schemas.microsoft.com/office/drawing/2014/main" id="{E9808B2A-8911-CB24-D6BE-7EB386A46BF6}"/>
              </a:ext>
            </a:extLst>
          </p:cNvPr>
          <p:cNvPicPr>
            <a:picLocks noChangeAspect="1"/>
          </p:cNvPicPr>
          <p:nvPr/>
        </p:nvPicPr>
        <p:blipFill>
          <a:blip r:embed="rId3"/>
          <a:stretch>
            <a:fillRect/>
          </a:stretch>
        </p:blipFill>
        <p:spPr>
          <a:xfrm rot="16200000">
            <a:off x="6485405" y="1151403"/>
            <a:ext cx="6858000" cy="4555191"/>
          </a:xfrm>
          <a:prstGeom prst="rect">
            <a:avLst/>
          </a:prstGeom>
        </p:spPr>
      </p:pic>
      <p:sp>
        <p:nvSpPr>
          <p:cNvPr id="2" name="TextBox 1">
            <a:extLst>
              <a:ext uri="{FF2B5EF4-FFF2-40B4-BE49-F238E27FC236}">
                <a16:creationId xmlns:a16="http://schemas.microsoft.com/office/drawing/2014/main" id="{4B741D53-8892-C89B-1101-1244E2648641}"/>
              </a:ext>
            </a:extLst>
          </p:cNvPr>
          <p:cNvSpPr txBox="1"/>
          <p:nvPr/>
        </p:nvSpPr>
        <p:spPr>
          <a:xfrm>
            <a:off x="11604094" y="5954414"/>
            <a:ext cx="700391" cy="276999"/>
          </a:xfrm>
          <a:prstGeom prst="rect">
            <a:avLst/>
          </a:prstGeom>
          <a:noFill/>
        </p:spPr>
        <p:txBody>
          <a:bodyPr wrap="square" rtlCol="0">
            <a:spAutoFit/>
          </a:bodyPr>
          <a:lstStyle/>
          <a:p>
            <a:r>
              <a:rPr lang="en-US" sz="1200" b="1" kern="1200" dirty="0">
                <a:solidFill>
                  <a:schemeClr val="bg1"/>
                </a:solidFill>
                <a:latin typeface="Fira Sans Extra Condensed SemiBold"/>
                <a:ea typeface="+mn-ea"/>
                <a:cs typeface="+mn-cs"/>
              </a:rPr>
              <a:t>15/27</a:t>
            </a:r>
          </a:p>
        </p:txBody>
      </p:sp>
    </p:spTree>
    <p:extLst>
      <p:ext uri="{BB962C8B-B14F-4D97-AF65-F5344CB8AC3E}">
        <p14:creationId xmlns:p14="http://schemas.microsoft.com/office/powerpoint/2010/main" val="159606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6D4F01CB-982A-8874-CC23-01E508D1074D}"/>
              </a:ext>
            </a:extLst>
          </p:cNvPr>
          <p:cNvSpPr>
            <a:spLocks noGrp="1"/>
          </p:cNvSpPr>
          <p:nvPr>
            <p:ph type="body" sz="quarter" idx="14"/>
          </p:nvPr>
        </p:nvSpPr>
        <p:spPr>
          <a:xfrm>
            <a:off x="6850063" y="0"/>
            <a:ext cx="5340350" cy="907549"/>
          </a:xfrm>
        </p:spPr>
        <p:txBody>
          <a:bodyPr>
            <a:normAutofit fontScale="85000" lnSpcReduction="10000"/>
          </a:bodyPr>
          <a:lstStyle/>
          <a:p>
            <a:r>
              <a:rPr lang="en-US"/>
              <a:t>Smartphone Critical Metals </a:t>
            </a:r>
          </a:p>
        </p:txBody>
      </p:sp>
      <p:sp>
        <p:nvSpPr>
          <p:cNvPr id="16" name="Text Placeholder 2">
            <a:extLst>
              <a:ext uri="{FF2B5EF4-FFF2-40B4-BE49-F238E27FC236}">
                <a16:creationId xmlns:a16="http://schemas.microsoft.com/office/drawing/2014/main" id="{832D105D-BC7D-DCCD-9663-015D21F73FA5}"/>
              </a:ext>
            </a:extLst>
          </p:cNvPr>
          <p:cNvSpPr>
            <a:spLocks noGrp="1"/>
          </p:cNvSpPr>
          <p:nvPr>
            <p:ph type="body" sz="quarter" idx="15"/>
          </p:nvPr>
        </p:nvSpPr>
        <p:spPr>
          <a:xfrm>
            <a:off x="7116947" y="1064712"/>
            <a:ext cx="4598987" cy="4515349"/>
          </a:xfrm>
        </p:spPr>
        <p:txBody>
          <a:bodyPr/>
          <a:lstStyle/>
          <a:p>
            <a:r>
              <a:rPr lang="en-US"/>
              <a:t>Some vital metals used to build these devices are at risk due to global scarcity, trade policy, and geopolitical issues.</a:t>
            </a:r>
          </a:p>
        </p:txBody>
      </p:sp>
      <p:pic>
        <p:nvPicPr>
          <p:cNvPr id="4" name="Picture 3">
            <a:extLst>
              <a:ext uri="{FF2B5EF4-FFF2-40B4-BE49-F238E27FC236}">
                <a16:creationId xmlns:a16="http://schemas.microsoft.com/office/drawing/2014/main" id="{76E910C7-C80B-944B-BD37-9FC7C07DD7AC}"/>
              </a:ext>
            </a:extLst>
          </p:cNvPr>
          <p:cNvPicPr>
            <a:picLocks noChangeAspect="1"/>
          </p:cNvPicPr>
          <p:nvPr/>
        </p:nvPicPr>
        <p:blipFill>
          <a:blip r:embed="rId3"/>
          <a:stretch>
            <a:fillRect/>
          </a:stretch>
        </p:blipFill>
        <p:spPr>
          <a:xfrm>
            <a:off x="-11952" y="9428"/>
            <a:ext cx="6843160" cy="6004873"/>
          </a:xfrm>
          <a:prstGeom prst="rect">
            <a:avLst/>
          </a:prstGeom>
          <a:noFill/>
        </p:spPr>
      </p:pic>
    </p:spTree>
    <p:extLst>
      <p:ext uri="{BB962C8B-B14F-4D97-AF65-F5344CB8AC3E}">
        <p14:creationId xmlns:p14="http://schemas.microsoft.com/office/powerpoint/2010/main" val="402316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1" name="Google Shape;81;p16"/>
          <p:cNvSpPr txBox="1"/>
          <p:nvPr/>
        </p:nvSpPr>
        <p:spPr>
          <a:xfrm>
            <a:off x="630291" y="1246238"/>
            <a:ext cx="6948145" cy="5693836"/>
          </a:xfrm>
          <a:prstGeom prst="rect">
            <a:avLst/>
          </a:prstGeom>
          <a:noFill/>
          <a:ln>
            <a:noFill/>
          </a:ln>
        </p:spPr>
        <p:txBody>
          <a:bodyPr spcFirstLastPara="1" wrap="square" lIns="91425" tIns="91425" rIns="91425" bIns="91425" anchor="t" anchorCtr="0">
            <a:spAutoFit/>
          </a:bodyPr>
          <a:lstStyle/>
          <a:p>
            <a:pPr marL="285750" indent="-285750">
              <a:spcAft>
                <a:spcPts val="1200"/>
              </a:spcAft>
              <a:buClr>
                <a:srgbClr val="00B0F0"/>
              </a:buClr>
              <a:buFont typeface="Wingdings" panose="05000000000000000000" pitchFamily="2" charset="2"/>
              <a:buChar char="§"/>
            </a:pPr>
            <a:r>
              <a:rPr lang="en-US" sz="2800" b="1">
                <a:ea typeface="+mn-lt"/>
                <a:cs typeface="+mn-lt"/>
              </a:rPr>
              <a:t>Rare earth elements</a:t>
            </a:r>
            <a:r>
              <a:rPr lang="en-US" sz="2800">
                <a:ea typeface="+mn-lt"/>
                <a:cs typeface="+mn-lt"/>
              </a:rPr>
              <a:t> </a:t>
            </a:r>
            <a:r>
              <a:rPr lang="en-US" sz="2800" b="1">
                <a:ea typeface="+mn-lt"/>
                <a:cs typeface="+mn-lt"/>
              </a:rPr>
              <a:t>-</a:t>
            </a:r>
            <a:r>
              <a:rPr lang="en-US" sz="2800">
                <a:ea typeface="+mn-lt"/>
                <a:cs typeface="+mn-lt"/>
              </a:rPr>
              <a:t> used in offshore wind turbine generators and electric vehicle motors.</a:t>
            </a:r>
          </a:p>
          <a:p>
            <a:pPr marL="285750" indent="-285750">
              <a:spcAft>
                <a:spcPts val="1200"/>
              </a:spcAft>
              <a:buClr>
                <a:srgbClr val="00B0F0"/>
              </a:buClr>
              <a:buFont typeface="Wingdings" panose="05000000000000000000" pitchFamily="2" charset="2"/>
              <a:buChar char="§"/>
            </a:pPr>
            <a:endParaRPr lang="en-US" sz="2800">
              <a:ea typeface="+mn-lt"/>
              <a:cs typeface="+mn-lt"/>
            </a:endParaRPr>
          </a:p>
          <a:p>
            <a:pPr marL="285750" indent="-285750">
              <a:spcAft>
                <a:spcPts val="1200"/>
              </a:spcAft>
              <a:buClr>
                <a:srgbClr val="00B0F0"/>
              </a:buClr>
              <a:buFont typeface="Wingdings" panose="05000000000000000000" pitchFamily="2" charset="2"/>
              <a:buChar char="§"/>
            </a:pPr>
            <a:r>
              <a:rPr lang="en-US" sz="2800" b="1">
                <a:ea typeface="+mn-lt"/>
                <a:cs typeface="+mn-lt"/>
              </a:rPr>
              <a:t>Lithium, cobalt, and high-purity nickel - </a:t>
            </a:r>
            <a:r>
              <a:rPr lang="en-US" sz="2800">
                <a:ea typeface="+mn-lt"/>
                <a:cs typeface="+mn-lt"/>
              </a:rPr>
              <a:t>used in energy storage technologies.</a:t>
            </a:r>
          </a:p>
          <a:p>
            <a:pPr marL="285750" indent="-285750">
              <a:spcAft>
                <a:spcPts val="1200"/>
              </a:spcAft>
              <a:buClr>
                <a:srgbClr val="00B0F0"/>
              </a:buClr>
              <a:buFont typeface="Wingdings" panose="05000000000000000000" pitchFamily="2" charset="2"/>
              <a:buChar char="§"/>
            </a:pPr>
            <a:endParaRPr lang="en-US" sz="2800">
              <a:ea typeface="+mn-lt"/>
              <a:cs typeface="+mn-lt"/>
            </a:endParaRPr>
          </a:p>
          <a:p>
            <a:pPr marL="285750" indent="-285750">
              <a:spcAft>
                <a:spcPts val="1200"/>
              </a:spcAft>
              <a:buClr>
                <a:srgbClr val="00B0F0"/>
              </a:buClr>
              <a:buFont typeface="Wingdings" panose="05000000000000000000" pitchFamily="2" charset="2"/>
              <a:buChar char="§"/>
            </a:pPr>
            <a:r>
              <a:rPr lang="en-US" sz="2800" b="1">
                <a:ea typeface="+mn-lt"/>
                <a:cs typeface="+mn-lt"/>
              </a:rPr>
              <a:t>Platinum group metals - </a:t>
            </a:r>
            <a:r>
              <a:rPr lang="en-US" sz="2800">
                <a:ea typeface="+mn-lt"/>
                <a:cs typeface="+mn-lt"/>
              </a:rPr>
              <a:t>used in catalysts for automotive, chemical, fuel cell, and green hydrogen products.</a:t>
            </a:r>
          </a:p>
          <a:p>
            <a:pPr>
              <a:spcAft>
                <a:spcPts val="1200"/>
              </a:spcAft>
            </a:pPr>
            <a:endParaRPr>
              <a:solidFill>
                <a:schemeClr val="dk1"/>
              </a:solidFill>
            </a:endParaRPr>
          </a:p>
        </p:txBody>
      </p:sp>
      <p:sp>
        <p:nvSpPr>
          <p:cNvPr id="2" name="Google Shape;933;p36">
            <a:extLst>
              <a:ext uri="{FF2B5EF4-FFF2-40B4-BE49-F238E27FC236}">
                <a16:creationId xmlns:a16="http://schemas.microsoft.com/office/drawing/2014/main" id="{CC167BF2-BE5C-D045-20CE-83DA34D3FF0E}"/>
              </a:ext>
            </a:extLst>
          </p:cNvPr>
          <p:cNvSpPr txBox="1">
            <a:spLocks/>
          </p:cNvSpPr>
          <p:nvPr/>
        </p:nvSpPr>
        <p:spPr>
          <a:xfrm>
            <a:off x="0" y="340334"/>
            <a:ext cx="12192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500"/>
            </a:pPr>
            <a:r>
              <a:rPr lang="en-US" sz="4000" b="1">
                <a:solidFill>
                  <a:schemeClr val="accent2"/>
                </a:solidFill>
                <a:latin typeface="+mj-lt"/>
              </a:rPr>
              <a:t>What are the Critical Materials?</a:t>
            </a:r>
          </a:p>
        </p:txBody>
      </p:sp>
      <p:grpSp>
        <p:nvGrpSpPr>
          <p:cNvPr id="8" name="Group 7">
            <a:extLst>
              <a:ext uri="{FF2B5EF4-FFF2-40B4-BE49-F238E27FC236}">
                <a16:creationId xmlns:a16="http://schemas.microsoft.com/office/drawing/2014/main" id="{7C786172-95E1-0389-487A-8831348BC70C}"/>
              </a:ext>
            </a:extLst>
          </p:cNvPr>
          <p:cNvGrpSpPr/>
          <p:nvPr/>
        </p:nvGrpSpPr>
        <p:grpSpPr>
          <a:xfrm>
            <a:off x="8977513" y="1098964"/>
            <a:ext cx="2620364" cy="1990679"/>
            <a:chOff x="9190968" y="1308236"/>
            <a:chExt cx="2620364" cy="1990679"/>
          </a:xfrm>
        </p:grpSpPr>
        <p:pic>
          <p:nvPicPr>
            <p:cNvPr id="9218" name="Picture 2" descr="Rare earth elements include 17 elements: Yttrium, Scandium, and the Lanthanide Series. Image Credit: Peggy Greb, Agricultural Research Service, USDA">
              <a:extLst>
                <a:ext uri="{FF2B5EF4-FFF2-40B4-BE49-F238E27FC236}">
                  <a16:creationId xmlns:a16="http://schemas.microsoft.com/office/drawing/2014/main" id="{9DE6050A-6A7F-7D14-47DB-BED0E25E7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968" y="1308236"/>
              <a:ext cx="2601639" cy="17210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992C83-A7EB-C134-106B-2C8B10CF492F}"/>
                </a:ext>
              </a:extLst>
            </p:cNvPr>
            <p:cNvSpPr txBox="1"/>
            <p:nvPr/>
          </p:nvSpPr>
          <p:spPr>
            <a:xfrm>
              <a:off x="9190968" y="2960361"/>
              <a:ext cx="2620364" cy="338554"/>
            </a:xfrm>
            <a:prstGeom prst="rect">
              <a:avLst/>
            </a:prstGeom>
            <a:noFill/>
          </p:spPr>
          <p:txBody>
            <a:bodyPr wrap="square">
              <a:spAutoFit/>
            </a:bodyPr>
            <a:lstStyle/>
            <a:p>
              <a:pPr algn="ctr"/>
              <a:r>
                <a:rPr lang="en-US" sz="1600" b="0" i="0">
                  <a:solidFill>
                    <a:srgbClr val="1F1F1F"/>
                  </a:solidFill>
                  <a:effectLst/>
                  <a:latin typeface="Arial" panose="020B0604020202020204" pitchFamily="34" charset="0"/>
                </a:rPr>
                <a:t>Rare earth elements</a:t>
              </a:r>
              <a:endParaRPr lang="en-US" sz="1600"/>
            </a:p>
          </p:txBody>
        </p:sp>
      </p:grpSp>
      <p:grpSp>
        <p:nvGrpSpPr>
          <p:cNvPr id="9" name="Group 8">
            <a:extLst>
              <a:ext uri="{FF2B5EF4-FFF2-40B4-BE49-F238E27FC236}">
                <a16:creationId xmlns:a16="http://schemas.microsoft.com/office/drawing/2014/main" id="{F55460E1-3903-9642-68BB-A2AF250457E5}"/>
              </a:ext>
            </a:extLst>
          </p:cNvPr>
          <p:cNvGrpSpPr/>
          <p:nvPr/>
        </p:nvGrpSpPr>
        <p:grpSpPr>
          <a:xfrm>
            <a:off x="9021520" y="3094509"/>
            <a:ext cx="2620365" cy="1787065"/>
            <a:chOff x="9172242" y="3373208"/>
            <a:chExt cx="2620365" cy="1787065"/>
          </a:xfrm>
        </p:grpSpPr>
        <p:pic>
          <p:nvPicPr>
            <p:cNvPr id="9220" name="Picture 4" descr="Cobalt: Essential for Batteries and Bright Blues | HowStuffWorks">
              <a:extLst>
                <a:ext uri="{FF2B5EF4-FFF2-40B4-BE49-F238E27FC236}">
                  <a16:creationId xmlns:a16="http://schemas.microsoft.com/office/drawing/2014/main" id="{5F4961F6-CDCB-7814-28EA-6268653FE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243" y="3373208"/>
              <a:ext cx="2620364" cy="14739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BC8BFE-2E02-4CDB-4345-DE2B047BA567}"/>
                </a:ext>
              </a:extLst>
            </p:cNvPr>
            <p:cNvSpPr txBox="1"/>
            <p:nvPr/>
          </p:nvSpPr>
          <p:spPr>
            <a:xfrm>
              <a:off x="9172242" y="4821719"/>
              <a:ext cx="2601639" cy="338554"/>
            </a:xfrm>
            <a:prstGeom prst="rect">
              <a:avLst/>
            </a:prstGeom>
            <a:noFill/>
          </p:spPr>
          <p:txBody>
            <a:bodyPr wrap="square">
              <a:spAutoFit/>
            </a:bodyPr>
            <a:lstStyle/>
            <a:p>
              <a:pPr algn="ctr"/>
              <a:r>
                <a:rPr lang="en-US" sz="1600">
                  <a:solidFill>
                    <a:srgbClr val="1F1F1F"/>
                  </a:solidFill>
                  <a:latin typeface="Arial" panose="020B0604020202020204" pitchFamily="34" charset="0"/>
                </a:rPr>
                <a:t>C</a:t>
              </a:r>
              <a:r>
                <a:rPr lang="en-US" sz="1600" b="0" i="0">
                  <a:solidFill>
                    <a:srgbClr val="1F1F1F"/>
                  </a:solidFill>
                  <a:effectLst/>
                  <a:latin typeface="Arial" panose="020B0604020202020204" pitchFamily="34" charset="0"/>
                </a:rPr>
                <a:t>obalt</a:t>
              </a:r>
              <a:endParaRPr lang="en-US" sz="1600"/>
            </a:p>
          </p:txBody>
        </p:sp>
      </p:grpSp>
      <p:grpSp>
        <p:nvGrpSpPr>
          <p:cNvPr id="18" name="Group 17">
            <a:extLst>
              <a:ext uri="{FF2B5EF4-FFF2-40B4-BE49-F238E27FC236}">
                <a16:creationId xmlns:a16="http://schemas.microsoft.com/office/drawing/2014/main" id="{23C76662-739D-E2D5-70BF-B5B3DE7CF658}"/>
              </a:ext>
            </a:extLst>
          </p:cNvPr>
          <p:cNvGrpSpPr/>
          <p:nvPr/>
        </p:nvGrpSpPr>
        <p:grpSpPr>
          <a:xfrm>
            <a:off x="9072844" y="4860362"/>
            <a:ext cx="2548514" cy="1945170"/>
            <a:chOff x="9223566" y="4860362"/>
            <a:chExt cx="2548514" cy="1945170"/>
          </a:xfrm>
        </p:grpSpPr>
        <p:sp>
          <p:nvSpPr>
            <p:cNvPr id="13" name="TextBox 12">
              <a:extLst>
                <a:ext uri="{FF2B5EF4-FFF2-40B4-BE49-F238E27FC236}">
                  <a16:creationId xmlns:a16="http://schemas.microsoft.com/office/drawing/2014/main" id="{E8180391-8158-FF8F-553C-DAF1C9E88CEB}"/>
                </a:ext>
              </a:extLst>
            </p:cNvPr>
            <p:cNvSpPr txBox="1"/>
            <p:nvPr/>
          </p:nvSpPr>
          <p:spPr>
            <a:xfrm>
              <a:off x="9319881" y="6466978"/>
              <a:ext cx="2452199" cy="338554"/>
            </a:xfrm>
            <a:prstGeom prst="rect">
              <a:avLst/>
            </a:prstGeom>
            <a:noFill/>
          </p:spPr>
          <p:txBody>
            <a:bodyPr wrap="square">
              <a:spAutoFit/>
            </a:bodyPr>
            <a:lstStyle/>
            <a:p>
              <a:pPr algn="ctr"/>
              <a:r>
                <a:rPr lang="en-US" sz="1600" b="0" i="0">
                  <a:solidFill>
                    <a:srgbClr val="1F1F1F"/>
                  </a:solidFill>
                  <a:effectLst/>
                  <a:latin typeface="Arial" panose="020B0604020202020204" pitchFamily="34" charset="0"/>
                </a:rPr>
                <a:t>Platinum group metals </a:t>
              </a:r>
              <a:endParaRPr lang="en-US" sz="1600"/>
            </a:p>
          </p:txBody>
        </p:sp>
        <p:pic>
          <p:nvPicPr>
            <p:cNvPr id="17" name="Picture 16">
              <a:extLst>
                <a:ext uri="{FF2B5EF4-FFF2-40B4-BE49-F238E27FC236}">
                  <a16:creationId xmlns:a16="http://schemas.microsoft.com/office/drawing/2014/main" id="{17A3F459-BEE9-C52D-344E-2E0AC2586F7B}"/>
                </a:ext>
              </a:extLst>
            </p:cNvPr>
            <p:cNvPicPr>
              <a:picLocks noChangeAspect="1"/>
            </p:cNvPicPr>
            <p:nvPr/>
          </p:nvPicPr>
          <p:blipFill>
            <a:blip r:embed="rId5"/>
            <a:stretch>
              <a:fillRect/>
            </a:stretch>
          </p:blipFill>
          <p:spPr>
            <a:xfrm>
              <a:off x="9223566" y="4860362"/>
              <a:ext cx="2506308" cy="1670872"/>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p16">
            <a:extLst>
              <a:ext uri="{FF2B5EF4-FFF2-40B4-BE49-F238E27FC236}">
                <a16:creationId xmlns:a16="http://schemas.microsoft.com/office/drawing/2014/main" id="{14A84958-6ACE-5C3D-9109-78A09A7ABD20}"/>
              </a:ext>
            </a:extLst>
          </p:cNvPr>
          <p:cNvSpPr txBox="1">
            <a:spLocks noGrp="1"/>
          </p:cNvSpPr>
          <p:nvPr/>
        </p:nvSpPr>
        <p:spPr>
          <a:xfrm>
            <a:off x="97620" y="2028225"/>
            <a:ext cx="5820705" cy="3423662"/>
          </a:xfrm>
          <a:prstGeom prst="rect">
            <a:avLst/>
          </a:prstGeom>
          <a:noFill/>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00000"/>
              </a:lnSpc>
              <a:spcBef>
                <a:spcPts val="0"/>
              </a:spcBef>
              <a:spcAft>
                <a:spcPts val="1200"/>
              </a:spcAft>
              <a:buClr>
                <a:srgbClr val="00B0F0"/>
              </a:buClr>
              <a:buAutoNum type="arabicPeriod"/>
            </a:pPr>
            <a:r>
              <a:rPr lang="en-US" sz="2400">
                <a:solidFill>
                  <a:schemeClr val="tx1"/>
                </a:solidFill>
                <a:latin typeface="+mn-lt"/>
                <a:ea typeface="+mn-lt"/>
                <a:cs typeface="+mn-lt"/>
              </a:rPr>
              <a:t>Have important and unique features to advanced products or systems. </a:t>
            </a:r>
            <a:endParaRPr lang="en-US" sz="2400">
              <a:solidFill>
                <a:schemeClr val="tx1"/>
              </a:solidFill>
            </a:endParaRPr>
          </a:p>
          <a:p>
            <a:pPr marL="914400" lvl="1" indent="-457200">
              <a:lnSpc>
                <a:spcPct val="100000"/>
              </a:lnSpc>
              <a:spcBef>
                <a:spcPts val="0"/>
              </a:spcBef>
              <a:spcAft>
                <a:spcPts val="1200"/>
              </a:spcAft>
              <a:buClr>
                <a:srgbClr val="00B0F0"/>
              </a:buClr>
              <a:buAutoNum type="arabicPeriod"/>
            </a:pPr>
            <a:r>
              <a:rPr lang="en-US" sz="2400">
                <a:solidFill>
                  <a:schemeClr val="tx1"/>
                </a:solidFill>
                <a:latin typeface="+mn-lt"/>
                <a:ea typeface="+mn-lt"/>
                <a:cs typeface="+mn-lt"/>
              </a:rPr>
              <a:t>Crucial for the operation and reliability of many industrial environments. </a:t>
            </a:r>
          </a:p>
          <a:p>
            <a:pPr marL="914400" lvl="1" indent="-457200">
              <a:lnSpc>
                <a:spcPct val="100000"/>
              </a:lnSpc>
              <a:spcBef>
                <a:spcPts val="0"/>
              </a:spcBef>
              <a:spcAft>
                <a:spcPts val="1200"/>
              </a:spcAft>
              <a:buClr>
                <a:srgbClr val="00B0F0"/>
              </a:buClr>
              <a:buAutoNum type="arabicPeriod"/>
            </a:pPr>
            <a:r>
              <a:rPr lang="en-US" sz="2400">
                <a:solidFill>
                  <a:schemeClr val="tx1"/>
                </a:solidFill>
                <a:latin typeface="+mn-lt"/>
                <a:ea typeface="+mn-lt"/>
                <a:cs typeface="+mn-lt"/>
              </a:rPr>
              <a:t>Have no easy substitutions.</a:t>
            </a:r>
          </a:p>
          <a:p>
            <a:pPr marL="914400" lvl="1" indent="-457200">
              <a:lnSpc>
                <a:spcPct val="100000"/>
              </a:lnSpc>
              <a:spcBef>
                <a:spcPts val="0"/>
              </a:spcBef>
              <a:spcAft>
                <a:spcPts val="1200"/>
              </a:spcAft>
              <a:buClr>
                <a:srgbClr val="00B0F0"/>
              </a:buClr>
              <a:buAutoNum type="arabicPeriod"/>
            </a:pPr>
            <a:r>
              <a:rPr lang="en-US" sz="2400">
                <a:solidFill>
                  <a:schemeClr val="tx1"/>
                </a:solidFill>
                <a:latin typeface="+mn-lt"/>
                <a:ea typeface="+mn-lt"/>
                <a:cs typeface="+mn-lt"/>
              </a:rPr>
              <a:t>Significant risk in the supply chain.</a:t>
            </a:r>
            <a:endParaRPr sz="2400">
              <a:solidFill>
                <a:schemeClr val="tx1"/>
              </a:solidFill>
              <a:latin typeface="+mn-lt"/>
              <a:ea typeface="+mn-lt"/>
              <a:cs typeface="+mn-lt"/>
            </a:endParaRPr>
          </a:p>
        </p:txBody>
      </p:sp>
      <p:sp>
        <p:nvSpPr>
          <p:cNvPr id="3" name="Google Shape;933;p36">
            <a:extLst>
              <a:ext uri="{FF2B5EF4-FFF2-40B4-BE49-F238E27FC236}">
                <a16:creationId xmlns:a16="http://schemas.microsoft.com/office/drawing/2014/main" id="{554954B8-7CB0-35EE-B3DD-CC276358D67E}"/>
              </a:ext>
            </a:extLst>
          </p:cNvPr>
          <p:cNvSpPr txBox="1">
            <a:spLocks/>
          </p:cNvSpPr>
          <p:nvPr/>
        </p:nvSpPr>
        <p:spPr>
          <a:xfrm>
            <a:off x="337513" y="856436"/>
            <a:ext cx="5349086"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ctr"/>
            <a:r>
              <a:rPr lang="en-US" sz="3600" b="1">
                <a:solidFill>
                  <a:schemeClr val="accent1"/>
                </a:solidFill>
                <a:latin typeface="+mj-lt"/>
              </a:rPr>
              <a:t>Why are Critical Materials so "Critical"?</a:t>
            </a:r>
            <a:endParaRPr lang="en-US" sz="3600">
              <a:solidFill>
                <a:schemeClr val="accent1"/>
              </a:solidFill>
            </a:endParaRPr>
          </a:p>
        </p:txBody>
      </p:sp>
      <p:pic>
        <p:nvPicPr>
          <p:cNvPr id="6" name="Picture 5" descr="A diagram of different types of industrial objects&#10;&#10;Description automatically generated">
            <a:extLst>
              <a:ext uri="{FF2B5EF4-FFF2-40B4-BE49-F238E27FC236}">
                <a16:creationId xmlns:a16="http://schemas.microsoft.com/office/drawing/2014/main" id="{F6215B2B-D4F5-BB37-38CF-041F6992A66D}"/>
              </a:ext>
            </a:extLst>
          </p:cNvPr>
          <p:cNvPicPr>
            <a:picLocks noChangeAspect="1"/>
          </p:cNvPicPr>
          <p:nvPr/>
        </p:nvPicPr>
        <p:blipFill>
          <a:blip r:embed="rId3">
            <a:alphaModFix amt="85000"/>
          </a:blip>
          <a:stretch>
            <a:fillRect/>
          </a:stretch>
        </p:blipFill>
        <p:spPr>
          <a:xfrm>
            <a:off x="6466236" y="1360911"/>
            <a:ext cx="4937210" cy="4349107"/>
          </a:xfrm>
          <a:prstGeom prst="rect">
            <a:avLst/>
          </a:prstGeom>
        </p:spPr>
      </p:pic>
    </p:spTree>
    <p:extLst>
      <p:ext uri="{BB962C8B-B14F-4D97-AF65-F5344CB8AC3E}">
        <p14:creationId xmlns:p14="http://schemas.microsoft.com/office/powerpoint/2010/main" val="3856179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D5AEA-75D8-FCB6-CA05-3B5B6B293E8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E7D1C84-2571-2AE3-AE46-CCF23F58F3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86D2B2-8631-498A-77A6-BE4E4A84019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B574F44D-7794-A3D1-3BDD-61710C9012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2947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91D0-D6FA-6163-EA28-E0C9849E5013}"/>
            </a:ext>
          </a:extLst>
        </p:cNvPr>
        <p:cNvGrpSpPr/>
        <p:nvPr/>
      </p:nvGrpSpPr>
      <p:grpSpPr>
        <a:xfrm>
          <a:off x="0" y="0"/>
          <a:ext cx="0" cy="0"/>
          <a:chOff x="0" y="0"/>
          <a:chExt cx="0" cy="0"/>
        </a:xfrm>
      </p:grpSpPr>
      <p:sp>
        <p:nvSpPr>
          <p:cNvPr id="5" name="Google Shape;933;p36">
            <a:extLst>
              <a:ext uri="{FF2B5EF4-FFF2-40B4-BE49-F238E27FC236}">
                <a16:creationId xmlns:a16="http://schemas.microsoft.com/office/drawing/2014/main" id="{38F4C908-11FF-C577-D56C-E36D42A4E73A}"/>
              </a:ext>
            </a:extLst>
          </p:cNvPr>
          <p:cNvSpPr txBox="1">
            <a:spLocks/>
          </p:cNvSpPr>
          <p:nvPr/>
        </p:nvSpPr>
        <p:spPr>
          <a:xfrm>
            <a:off x="0" y="250426"/>
            <a:ext cx="12192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500"/>
            </a:pPr>
            <a:r>
              <a:rPr lang="en-US" sz="4000" b="1">
                <a:solidFill>
                  <a:schemeClr val="accent2"/>
                </a:solidFill>
                <a:latin typeface="+mj-lt"/>
                <a:sym typeface="Fira Sans Extra Condensed SemiBold"/>
              </a:rPr>
              <a:t>Product Life Cycle</a:t>
            </a:r>
            <a:endParaRPr lang="en-US" sz="4000" b="1">
              <a:solidFill>
                <a:schemeClr val="accent2"/>
              </a:solidFill>
              <a:latin typeface="+mj-lt"/>
            </a:endParaRPr>
          </a:p>
        </p:txBody>
      </p:sp>
      <p:cxnSp>
        <p:nvCxnSpPr>
          <p:cNvPr id="16419" name="Connector: Curved 16418">
            <a:extLst>
              <a:ext uri="{FF2B5EF4-FFF2-40B4-BE49-F238E27FC236}">
                <a16:creationId xmlns:a16="http://schemas.microsoft.com/office/drawing/2014/main" id="{AFCF616D-A561-B5AF-D7B0-81963DC07C5E}"/>
              </a:ext>
            </a:extLst>
          </p:cNvPr>
          <p:cNvCxnSpPr>
            <a:cxnSpLocks/>
          </p:cNvCxnSpPr>
          <p:nvPr/>
        </p:nvCxnSpPr>
        <p:spPr>
          <a:xfrm flipV="1">
            <a:off x="9293941" y="8078660"/>
            <a:ext cx="5793115" cy="220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E49141F-E57B-F597-2E1D-4F822E49E4EA}"/>
              </a:ext>
            </a:extLst>
          </p:cNvPr>
          <p:cNvGrpSpPr/>
          <p:nvPr/>
        </p:nvGrpSpPr>
        <p:grpSpPr>
          <a:xfrm>
            <a:off x="2222613" y="823126"/>
            <a:ext cx="1558581" cy="1343343"/>
            <a:chOff x="430581" y="281477"/>
            <a:chExt cx="1893112" cy="1631676"/>
          </a:xfrm>
        </p:grpSpPr>
        <p:pic>
          <p:nvPicPr>
            <p:cNvPr id="40" name="Picture 39">
              <a:extLst>
                <a:ext uri="{FF2B5EF4-FFF2-40B4-BE49-F238E27FC236}">
                  <a16:creationId xmlns:a16="http://schemas.microsoft.com/office/drawing/2014/main" id="{E8DA6CF0-AB34-E475-D20C-C3BF6128042B}"/>
                </a:ext>
              </a:extLst>
            </p:cNvPr>
            <p:cNvPicPr>
              <a:picLocks noChangeAspect="1"/>
            </p:cNvPicPr>
            <p:nvPr/>
          </p:nvPicPr>
          <p:blipFill>
            <a:blip r:embed="rId3">
              <a:alphaModFix amt="70000"/>
            </a:blip>
            <a:stretch>
              <a:fillRect/>
            </a:stretch>
          </p:blipFill>
          <p:spPr>
            <a:xfrm>
              <a:off x="616757" y="281477"/>
              <a:ext cx="1281712" cy="1281712"/>
            </a:xfrm>
            <a:prstGeom prst="rect">
              <a:avLst/>
            </a:prstGeom>
            <a:effectLst>
              <a:outerShdw blurRad="50800" dist="38100" dir="8100000" algn="tr" rotWithShape="0">
                <a:prstClr val="black">
                  <a:alpha val="40000"/>
                </a:prstClr>
              </a:outerShdw>
            </a:effectLst>
          </p:spPr>
        </p:pic>
        <p:sp>
          <p:nvSpPr>
            <p:cNvPr id="43" name="TextBox 42">
              <a:extLst>
                <a:ext uri="{FF2B5EF4-FFF2-40B4-BE49-F238E27FC236}">
                  <a16:creationId xmlns:a16="http://schemas.microsoft.com/office/drawing/2014/main" id="{D1F6C985-96D0-72DA-E2B5-311478D3CDD3}"/>
                </a:ext>
              </a:extLst>
            </p:cNvPr>
            <p:cNvSpPr txBox="1"/>
            <p:nvPr/>
          </p:nvSpPr>
          <p:spPr>
            <a:xfrm>
              <a:off x="430581" y="1501932"/>
              <a:ext cx="1893112" cy="411221"/>
            </a:xfrm>
            <a:prstGeom prst="rect">
              <a:avLst/>
            </a:prstGeom>
            <a:noFill/>
          </p:spPr>
          <p:txBody>
            <a:bodyPr wrap="square" rtlCol="0">
              <a:spAutoFit/>
            </a:bodyPr>
            <a:lstStyle/>
            <a:p>
              <a:pPr algn="ctr"/>
              <a:r>
                <a:rPr lang="en-US" sz="1600" b="1"/>
                <a:t>Raw Materials</a:t>
              </a:r>
            </a:p>
          </p:txBody>
        </p:sp>
      </p:grpSp>
      <p:grpSp>
        <p:nvGrpSpPr>
          <p:cNvPr id="44" name="Group 43">
            <a:extLst>
              <a:ext uri="{FF2B5EF4-FFF2-40B4-BE49-F238E27FC236}">
                <a16:creationId xmlns:a16="http://schemas.microsoft.com/office/drawing/2014/main" id="{1E5E10F5-3759-3A8A-C2A5-27E42DBA37CC}"/>
              </a:ext>
            </a:extLst>
          </p:cNvPr>
          <p:cNvGrpSpPr/>
          <p:nvPr/>
        </p:nvGrpSpPr>
        <p:grpSpPr>
          <a:xfrm>
            <a:off x="4736508" y="811897"/>
            <a:ext cx="1821032" cy="1361360"/>
            <a:chOff x="5442016" y="1396542"/>
            <a:chExt cx="2211895" cy="1653561"/>
          </a:xfrm>
        </p:grpSpPr>
        <p:pic>
          <p:nvPicPr>
            <p:cNvPr id="45" name="Picture 12" descr="Shipping">
              <a:extLst>
                <a:ext uri="{FF2B5EF4-FFF2-40B4-BE49-F238E27FC236}">
                  <a16:creationId xmlns:a16="http://schemas.microsoft.com/office/drawing/2014/main" id="{D66766D9-3701-15C5-B1F2-3B9CB9F4BECF}"/>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5554188" y="1396542"/>
              <a:ext cx="1653561" cy="165356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9D6F6BE-9083-BE20-49DC-A3AB49A7E5F5}"/>
                </a:ext>
              </a:extLst>
            </p:cNvPr>
            <p:cNvSpPr txBox="1"/>
            <p:nvPr/>
          </p:nvSpPr>
          <p:spPr>
            <a:xfrm>
              <a:off x="5442016" y="2630767"/>
              <a:ext cx="2211895" cy="411221"/>
            </a:xfrm>
            <a:prstGeom prst="rect">
              <a:avLst/>
            </a:prstGeom>
            <a:noFill/>
          </p:spPr>
          <p:txBody>
            <a:bodyPr wrap="square" rtlCol="0">
              <a:spAutoFit/>
            </a:bodyPr>
            <a:lstStyle/>
            <a:p>
              <a:pPr algn="ctr"/>
              <a:r>
                <a:rPr lang="en-US" sz="1600" b="1"/>
                <a:t>Materials Supply</a:t>
              </a:r>
            </a:p>
          </p:txBody>
        </p:sp>
      </p:grpSp>
      <p:cxnSp>
        <p:nvCxnSpPr>
          <p:cNvPr id="47" name="Straight Arrow Connector 46">
            <a:extLst>
              <a:ext uri="{FF2B5EF4-FFF2-40B4-BE49-F238E27FC236}">
                <a16:creationId xmlns:a16="http://schemas.microsoft.com/office/drawing/2014/main" id="{C6D1810C-EB07-CA1E-FF82-5451F01F7693}"/>
              </a:ext>
            </a:extLst>
          </p:cNvPr>
          <p:cNvCxnSpPr>
            <a:cxnSpLocks/>
          </p:cNvCxnSpPr>
          <p:nvPr/>
        </p:nvCxnSpPr>
        <p:spPr>
          <a:xfrm>
            <a:off x="3373957" y="1462008"/>
            <a:ext cx="13473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21CC2347-0674-C6D1-25C4-48A812091600}"/>
              </a:ext>
            </a:extLst>
          </p:cNvPr>
          <p:cNvGrpSpPr/>
          <p:nvPr/>
        </p:nvGrpSpPr>
        <p:grpSpPr>
          <a:xfrm>
            <a:off x="6900017" y="906805"/>
            <a:ext cx="1491294" cy="1286604"/>
            <a:chOff x="4864647" y="638384"/>
            <a:chExt cx="1811383" cy="1562759"/>
          </a:xfrm>
        </p:grpSpPr>
        <p:sp>
          <p:nvSpPr>
            <p:cNvPr id="49" name="TextBox 48">
              <a:extLst>
                <a:ext uri="{FF2B5EF4-FFF2-40B4-BE49-F238E27FC236}">
                  <a16:creationId xmlns:a16="http://schemas.microsoft.com/office/drawing/2014/main" id="{FC11A3DB-19C1-A92C-80F8-8709F723CF54}"/>
                </a:ext>
              </a:extLst>
            </p:cNvPr>
            <p:cNvSpPr txBox="1"/>
            <p:nvPr/>
          </p:nvSpPr>
          <p:spPr>
            <a:xfrm>
              <a:off x="4864647" y="1789922"/>
              <a:ext cx="1811383" cy="411221"/>
            </a:xfrm>
            <a:prstGeom prst="rect">
              <a:avLst/>
            </a:prstGeom>
            <a:noFill/>
          </p:spPr>
          <p:txBody>
            <a:bodyPr wrap="square" rtlCol="0">
              <a:spAutoFit/>
            </a:bodyPr>
            <a:lstStyle/>
            <a:p>
              <a:pPr algn="ctr"/>
              <a:r>
                <a:rPr lang="en-US" sz="1600" b="1"/>
                <a:t>Manufacture</a:t>
              </a:r>
            </a:p>
          </p:txBody>
        </p:sp>
        <p:pic>
          <p:nvPicPr>
            <p:cNvPr id="50" name="Picture 14" descr="Industry">
              <a:extLst>
                <a:ext uri="{FF2B5EF4-FFF2-40B4-BE49-F238E27FC236}">
                  <a16:creationId xmlns:a16="http://schemas.microsoft.com/office/drawing/2014/main" id="{2616616C-3925-E52C-FA26-F3C0226FC01F}"/>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5205082" y="638384"/>
              <a:ext cx="1219200" cy="12192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51" name="Picture 18" descr="Up right arrow">
            <a:extLst>
              <a:ext uri="{FF2B5EF4-FFF2-40B4-BE49-F238E27FC236}">
                <a16:creationId xmlns:a16="http://schemas.microsoft.com/office/drawing/2014/main" id="{DED0497F-BB17-18B9-CD6B-09A35759AC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132472">
            <a:off x="6297654" y="981942"/>
            <a:ext cx="779701" cy="7797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Up right arrow">
            <a:extLst>
              <a:ext uri="{FF2B5EF4-FFF2-40B4-BE49-F238E27FC236}">
                <a16:creationId xmlns:a16="http://schemas.microsoft.com/office/drawing/2014/main" id="{37DE4889-25CC-C4BE-953A-C321C58A2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904672" y="2046939"/>
            <a:ext cx="779701" cy="779701"/>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3AFB18F1-49F1-1033-CC70-BFCF4CDF651F}"/>
              </a:ext>
            </a:extLst>
          </p:cNvPr>
          <p:cNvGrpSpPr/>
          <p:nvPr/>
        </p:nvGrpSpPr>
        <p:grpSpPr>
          <a:xfrm>
            <a:off x="7851867" y="2814260"/>
            <a:ext cx="1491294" cy="1328431"/>
            <a:chOff x="5891379" y="2992326"/>
            <a:chExt cx="1811383" cy="1613564"/>
          </a:xfrm>
        </p:grpSpPr>
        <p:sp>
          <p:nvSpPr>
            <p:cNvPr id="54" name="TextBox 53">
              <a:extLst>
                <a:ext uri="{FF2B5EF4-FFF2-40B4-BE49-F238E27FC236}">
                  <a16:creationId xmlns:a16="http://schemas.microsoft.com/office/drawing/2014/main" id="{91C8E69B-6A79-46B7-D9FA-8D7E2D1391B9}"/>
                </a:ext>
              </a:extLst>
            </p:cNvPr>
            <p:cNvSpPr txBox="1"/>
            <p:nvPr/>
          </p:nvSpPr>
          <p:spPr>
            <a:xfrm>
              <a:off x="5891379" y="4157285"/>
              <a:ext cx="1811383" cy="448605"/>
            </a:xfrm>
            <a:prstGeom prst="rect">
              <a:avLst/>
            </a:prstGeom>
            <a:noFill/>
          </p:spPr>
          <p:txBody>
            <a:bodyPr wrap="square" rtlCol="0">
              <a:spAutoFit/>
            </a:bodyPr>
            <a:lstStyle/>
            <a:p>
              <a:pPr algn="ctr"/>
              <a:r>
                <a:rPr lang="en-US" b="1" dirty="0"/>
                <a:t>Product </a:t>
              </a:r>
              <a:r>
                <a:rPr lang="en-US" sz="1600" b="1" dirty="0"/>
                <a:t>Sale</a:t>
              </a:r>
              <a:endParaRPr lang="en-US" b="1" dirty="0"/>
            </a:p>
          </p:txBody>
        </p:sp>
        <p:pic>
          <p:nvPicPr>
            <p:cNvPr id="55" name="Picture 22" descr="Price list ">
              <a:extLst>
                <a:ext uri="{FF2B5EF4-FFF2-40B4-BE49-F238E27FC236}">
                  <a16:creationId xmlns:a16="http://schemas.microsoft.com/office/drawing/2014/main" id="{49C9657D-E871-32AD-F536-65F4718A6CB5}"/>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303510" y="2992326"/>
              <a:ext cx="1253799" cy="125379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D9CF68F5-B1C2-3CFF-D256-EBD61C5E3CF4}"/>
              </a:ext>
            </a:extLst>
          </p:cNvPr>
          <p:cNvGrpSpPr/>
          <p:nvPr/>
        </p:nvGrpSpPr>
        <p:grpSpPr>
          <a:xfrm>
            <a:off x="6776981" y="4653536"/>
            <a:ext cx="1737365" cy="1377136"/>
            <a:chOff x="4419790" y="4779476"/>
            <a:chExt cx="2110270" cy="1672723"/>
          </a:xfrm>
        </p:grpSpPr>
        <p:sp>
          <p:nvSpPr>
            <p:cNvPr id="57" name="TextBox 56">
              <a:extLst>
                <a:ext uri="{FF2B5EF4-FFF2-40B4-BE49-F238E27FC236}">
                  <a16:creationId xmlns:a16="http://schemas.microsoft.com/office/drawing/2014/main" id="{7D5073BE-EE6F-3F3C-BD94-D2D07B4AFD22}"/>
                </a:ext>
              </a:extLst>
            </p:cNvPr>
            <p:cNvSpPr txBox="1"/>
            <p:nvPr/>
          </p:nvSpPr>
          <p:spPr>
            <a:xfrm>
              <a:off x="4419790" y="6040978"/>
              <a:ext cx="2110270" cy="411221"/>
            </a:xfrm>
            <a:prstGeom prst="rect">
              <a:avLst/>
            </a:prstGeom>
            <a:noFill/>
          </p:spPr>
          <p:txBody>
            <a:bodyPr wrap="square" rtlCol="0">
              <a:spAutoFit/>
            </a:bodyPr>
            <a:lstStyle/>
            <a:p>
              <a:pPr algn="ctr"/>
              <a:r>
                <a:rPr lang="en-US" sz="1600" b="1"/>
                <a:t>Electronic Use</a:t>
              </a:r>
            </a:p>
          </p:txBody>
        </p:sp>
        <p:pic>
          <p:nvPicPr>
            <p:cNvPr id="58" name="Picture 24" descr="Smartphone">
              <a:extLst>
                <a:ext uri="{FF2B5EF4-FFF2-40B4-BE49-F238E27FC236}">
                  <a16:creationId xmlns:a16="http://schemas.microsoft.com/office/drawing/2014/main" id="{031DECA5-4DA7-C3AB-A822-A7386EE28B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175" y="4779476"/>
              <a:ext cx="1355272" cy="135527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59" name="Picture 18" descr="Up right arrow">
            <a:extLst>
              <a:ext uri="{FF2B5EF4-FFF2-40B4-BE49-F238E27FC236}">
                <a16:creationId xmlns:a16="http://schemas.microsoft.com/office/drawing/2014/main" id="{37E6BC00-8D29-DF97-8CE9-AF6FDE4AA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41408">
            <a:off x="7953059" y="4185455"/>
            <a:ext cx="779701" cy="77970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86DB5794-057E-C1FD-9CC4-DE2FADC48A45}"/>
              </a:ext>
            </a:extLst>
          </p:cNvPr>
          <p:cNvSpPr txBox="1"/>
          <p:nvPr/>
        </p:nvSpPr>
        <p:spPr>
          <a:xfrm>
            <a:off x="4759981" y="6100255"/>
            <a:ext cx="2007462" cy="338554"/>
          </a:xfrm>
          <a:prstGeom prst="rect">
            <a:avLst/>
          </a:prstGeom>
          <a:noFill/>
        </p:spPr>
        <p:txBody>
          <a:bodyPr wrap="square" rtlCol="0">
            <a:spAutoFit/>
          </a:bodyPr>
          <a:lstStyle/>
          <a:p>
            <a:pPr algn="ctr"/>
            <a:r>
              <a:rPr lang="en-US" sz="1600" b="1"/>
              <a:t>E-waste Collection</a:t>
            </a:r>
          </a:p>
        </p:txBody>
      </p:sp>
      <p:grpSp>
        <p:nvGrpSpPr>
          <p:cNvPr id="61" name="Group 60">
            <a:extLst>
              <a:ext uri="{FF2B5EF4-FFF2-40B4-BE49-F238E27FC236}">
                <a16:creationId xmlns:a16="http://schemas.microsoft.com/office/drawing/2014/main" id="{F9AA3F78-C3D7-88A2-D40A-DDE192D8C389}"/>
              </a:ext>
            </a:extLst>
          </p:cNvPr>
          <p:cNvGrpSpPr/>
          <p:nvPr/>
        </p:nvGrpSpPr>
        <p:grpSpPr>
          <a:xfrm>
            <a:off x="2471495" y="4712447"/>
            <a:ext cx="1914202" cy="1218516"/>
            <a:chOff x="-666158" y="5373218"/>
            <a:chExt cx="2325063" cy="1480056"/>
          </a:xfrm>
        </p:grpSpPr>
        <p:sp>
          <p:nvSpPr>
            <p:cNvPr id="62" name="TextBox 61">
              <a:extLst>
                <a:ext uri="{FF2B5EF4-FFF2-40B4-BE49-F238E27FC236}">
                  <a16:creationId xmlns:a16="http://schemas.microsoft.com/office/drawing/2014/main" id="{0BCCDAE6-C936-132C-6277-21FA5416F29A}"/>
                </a:ext>
              </a:extLst>
            </p:cNvPr>
            <p:cNvSpPr txBox="1"/>
            <p:nvPr/>
          </p:nvSpPr>
          <p:spPr>
            <a:xfrm>
              <a:off x="-666158" y="6442053"/>
              <a:ext cx="2325063" cy="411221"/>
            </a:xfrm>
            <a:prstGeom prst="rect">
              <a:avLst/>
            </a:prstGeom>
            <a:noFill/>
          </p:spPr>
          <p:txBody>
            <a:bodyPr wrap="square" rtlCol="0">
              <a:spAutoFit/>
            </a:bodyPr>
            <a:lstStyle/>
            <a:p>
              <a:pPr algn="ctr"/>
              <a:r>
                <a:rPr lang="en-US" sz="1600" b="1"/>
                <a:t>Reuse/Refurbish</a:t>
              </a:r>
            </a:p>
          </p:txBody>
        </p:sp>
        <p:pic>
          <p:nvPicPr>
            <p:cNvPr id="63" name="Picture 30" descr="Screwdriver ">
              <a:extLst>
                <a:ext uri="{FF2B5EF4-FFF2-40B4-BE49-F238E27FC236}">
                  <a16:creationId xmlns:a16="http://schemas.microsoft.com/office/drawing/2014/main" id="{98614A0A-4BF4-2547-6F3B-88CBF6FFEE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262" y="5373218"/>
              <a:ext cx="1219200" cy="12192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6384" name="Picture 18" descr="Up right arrow">
            <a:extLst>
              <a:ext uri="{FF2B5EF4-FFF2-40B4-BE49-F238E27FC236}">
                <a16:creationId xmlns:a16="http://schemas.microsoft.com/office/drawing/2014/main" id="{11E195BC-B749-E4F2-59C1-D2E9356D83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410947">
            <a:off x="6320732" y="5189381"/>
            <a:ext cx="779701" cy="779701"/>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18" descr="Up right arrow">
            <a:extLst>
              <a:ext uri="{FF2B5EF4-FFF2-40B4-BE49-F238E27FC236}">
                <a16:creationId xmlns:a16="http://schemas.microsoft.com/office/drawing/2014/main" id="{ED6EDE05-435E-D97B-2D98-50213FC48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64148">
            <a:off x="4224991" y="5213184"/>
            <a:ext cx="812890" cy="81289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16385" descr="Up right arrow">
            <a:extLst>
              <a:ext uri="{FF2B5EF4-FFF2-40B4-BE49-F238E27FC236}">
                <a16:creationId xmlns:a16="http://schemas.microsoft.com/office/drawing/2014/main" id="{20EAAA53-79A5-EF1A-DE8A-9669E3CF8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86368">
            <a:off x="3188586" y="3730622"/>
            <a:ext cx="812890" cy="81289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18" descr="Up right arrow">
            <a:extLst>
              <a:ext uri="{FF2B5EF4-FFF2-40B4-BE49-F238E27FC236}">
                <a16:creationId xmlns:a16="http://schemas.microsoft.com/office/drawing/2014/main" id="{E4273187-AC4E-BA54-50F8-F9ED9CC61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1125">
            <a:off x="3884026" y="1602262"/>
            <a:ext cx="812890" cy="812890"/>
          </a:xfrm>
          <a:prstGeom prst="rect">
            <a:avLst/>
          </a:prstGeom>
          <a:noFill/>
          <a:extLst>
            <a:ext uri="{909E8E84-426E-40DD-AFC4-6F175D3DCCD1}">
              <a14:hiddenFill xmlns:a14="http://schemas.microsoft.com/office/drawing/2010/main">
                <a:solidFill>
                  <a:srgbClr val="FFFFFF"/>
                </a:solidFill>
              </a14:hiddenFill>
            </a:ext>
          </a:extLst>
        </p:spPr>
      </p:pic>
      <p:cxnSp>
        <p:nvCxnSpPr>
          <p:cNvPr id="16388" name="Connector: Curved 16387">
            <a:extLst>
              <a:ext uri="{FF2B5EF4-FFF2-40B4-BE49-F238E27FC236}">
                <a16:creationId xmlns:a16="http://schemas.microsoft.com/office/drawing/2014/main" id="{B472D81C-A184-8775-4593-8F4D416D3B3A}"/>
              </a:ext>
            </a:extLst>
          </p:cNvPr>
          <p:cNvCxnSpPr>
            <a:cxnSpLocks/>
          </p:cNvCxnSpPr>
          <p:nvPr/>
        </p:nvCxnSpPr>
        <p:spPr>
          <a:xfrm flipV="1">
            <a:off x="3993016" y="3330380"/>
            <a:ext cx="3940849" cy="1683164"/>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389" name="Group 16388">
            <a:extLst>
              <a:ext uri="{FF2B5EF4-FFF2-40B4-BE49-F238E27FC236}">
                <a16:creationId xmlns:a16="http://schemas.microsoft.com/office/drawing/2014/main" id="{350B3B63-DAEA-2132-F1C5-9D02E4E949E8}"/>
              </a:ext>
            </a:extLst>
          </p:cNvPr>
          <p:cNvGrpSpPr/>
          <p:nvPr/>
        </p:nvGrpSpPr>
        <p:grpSpPr>
          <a:xfrm>
            <a:off x="9465508" y="4027997"/>
            <a:ext cx="1491294" cy="1437156"/>
            <a:chOff x="7099608" y="5138327"/>
            <a:chExt cx="1811383" cy="1745625"/>
          </a:xfrm>
        </p:grpSpPr>
        <p:sp>
          <p:nvSpPr>
            <p:cNvPr id="16390" name="TextBox 16389">
              <a:extLst>
                <a:ext uri="{FF2B5EF4-FFF2-40B4-BE49-F238E27FC236}">
                  <a16:creationId xmlns:a16="http://schemas.microsoft.com/office/drawing/2014/main" id="{B51ABCB8-DF90-6D11-D462-5526676ACD3A}"/>
                </a:ext>
              </a:extLst>
            </p:cNvPr>
            <p:cNvSpPr txBox="1"/>
            <p:nvPr/>
          </p:nvSpPr>
          <p:spPr>
            <a:xfrm>
              <a:off x="7099608" y="6472731"/>
              <a:ext cx="1811383" cy="411221"/>
            </a:xfrm>
            <a:prstGeom prst="rect">
              <a:avLst/>
            </a:prstGeom>
            <a:noFill/>
          </p:spPr>
          <p:txBody>
            <a:bodyPr wrap="square" rtlCol="0">
              <a:spAutoFit/>
            </a:bodyPr>
            <a:lstStyle/>
            <a:p>
              <a:pPr algn="ctr"/>
              <a:r>
                <a:rPr lang="en-US" sz="1600" b="1" dirty="0"/>
                <a:t>Landfill</a:t>
              </a:r>
            </a:p>
          </p:txBody>
        </p:sp>
        <p:pic>
          <p:nvPicPr>
            <p:cNvPr id="16391" name="Picture 38" descr="Landfill ">
              <a:extLst>
                <a:ext uri="{FF2B5EF4-FFF2-40B4-BE49-F238E27FC236}">
                  <a16:creationId xmlns:a16="http://schemas.microsoft.com/office/drawing/2014/main" id="{38365645-5B2F-571A-E21C-66DBA2D770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2828" y="5138327"/>
              <a:ext cx="1539614" cy="153961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6392" name="Group 16391">
            <a:extLst>
              <a:ext uri="{FF2B5EF4-FFF2-40B4-BE49-F238E27FC236}">
                <a16:creationId xmlns:a16="http://schemas.microsoft.com/office/drawing/2014/main" id="{9D163C71-2116-7F14-AB34-814700C9C9BF}"/>
              </a:ext>
            </a:extLst>
          </p:cNvPr>
          <p:cNvGrpSpPr/>
          <p:nvPr/>
        </p:nvGrpSpPr>
        <p:grpSpPr>
          <a:xfrm>
            <a:off x="2525419" y="2381399"/>
            <a:ext cx="1811383" cy="1298065"/>
            <a:chOff x="2401845" y="2510981"/>
            <a:chExt cx="1811383" cy="1298065"/>
          </a:xfrm>
        </p:grpSpPr>
        <p:pic>
          <p:nvPicPr>
            <p:cNvPr id="16393" name="Picture 34" descr="Ecology and environment ">
              <a:extLst>
                <a:ext uri="{FF2B5EF4-FFF2-40B4-BE49-F238E27FC236}">
                  <a16:creationId xmlns:a16="http://schemas.microsoft.com/office/drawing/2014/main" id="{E921D98F-AB83-FF8C-558A-4F19310DA2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9579" y="2510981"/>
              <a:ext cx="1003755" cy="100375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394" name="TextBox 16393">
              <a:extLst>
                <a:ext uri="{FF2B5EF4-FFF2-40B4-BE49-F238E27FC236}">
                  <a16:creationId xmlns:a16="http://schemas.microsoft.com/office/drawing/2014/main" id="{E40DDEC4-A02B-66BA-88D8-329D7C42A88B}"/>
                </a:ext>
              </a:extLst>
            </p:cNvPr>
            <p:cNvSpPr txBox="1"/>
            <p:nvPr/>
          </p:nvSpPr>
          <p:spPr>
            <a:xfrm>
              <a:off x="2401845" y="3470492"/>
              <a:ext cx="1811383" cy="338554"/>
            </a:xfrm>
            <a:prstGeom prst="rect">
              <a:avLst/>
            </a:prstGeom>
            <a:noFill/>
          </p:spPr>
          <p:txBody>
            <a:bodyPr wrap="square" rtlCol="0">
              <a:spAutoFit/>
            </a:bodyPr>
            <a:lstStyle/>
            <a:p>
              <a:pPr algn="ctr"/>
              <a:r>
                <a:rPr lang="en-US" sz="1600" b="1"/>
                <a:t>Recycling</a:t>
              </a:r>
            </a:p>
          </p:txBody>
        </p:sp>
      </p:grpSp>
      <p:sp>
        <p:nvSpPr>
          <p:cNvPr id="16395" name="TextBox 16394">
            <a:extLst>
              <a:ext uri="{FF2B5EF4-FFF2-40B4-BE49-F238E27FC236}">
                <a16:creationId xmlns:a16="http://schemas.microsoft.com/office/drawing/2014/main" id="{43A7286F-5B8A-9E02-E705-7E5FE51E9474}"/>
              </a:ext>
            </a:extLst>
          </p:cNvPr>
          <p:cNvSpPr txBox="1"/>
          <p:nvPr/>
        </p:nvSpPr>
        <p:spPr>
          <a:xfrm>
            <a:off x="9100826" y="6536975"/>
            <a:ext cx="2220658" cy="338554"/>
          </a:xfrm>
          <a:prstGeom prst="rect">
            <a:avLst/>
          </a:prstGeom>
          <a:noFill/>
        </p:spPr>
        <p:txBody>
          <a:bodyPr wrap="square" rtlCol="0">
            <a:spAutoFit/>
          </a:bodyPr>
          <a:lstStyle>
            <a:defPPr>
              <a:defRPr lang="en-US"/>
            </a:defPPr>
            <a:lvl1pPr algn="ctr">
              <a:defRPr sz="1600" b="1"/>
            </a:lvl1pPr>
          </a:lstStyle>
          <a:p>
            <a:r>
              <a:rPr lang="en-US" dirty="0"/>
              <a:t>Piling up at home</a:t>
            </a:r>
          </a:p>
        </p:txBody>
      </p:sp>
      <p:cxnSp>
        <p:nvCxnSpPr>
          <p:cNvPr id="16396" name="Connector: Curved 16395">
            <a:extLst>
              <a:ext uri="{FF2B5EF4-FFF2-40B4-BE49-F238E27FC236}">
                <a16:creationId xmlns:a16="http://schemas.microsoft.com/office/drawing/2014/main" id="{38ECEA98-3BCF-520B-D042-A6DD7E56D8C1}"/>
              </a:ext>
            </a:extLst>
          </p:cNvPr>
          <p:cNvCxnSpPr>
            <a:cxnSpLocks/>
          </p:cNvCxnSpPr>
          <p:nvPr/>
        </p:nvCxnSpPr>
        <p:spPr>
          <a:xfrm flipV="1">
            <a:off x="8294522" y="4908295"/>
            <a:ext cx="1232423" cy="556858"/>
          </a:xfrm>
          <a:prstGeom prst="curvedConnector3">
            <a:avLst>
              <a:gd name="adj1" fmla="val 5214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97" name="Connector: Curved 16396">
            <a:extLst>
              <a:ext uri="{FF2B5EF4-FFF2-40B4-BE49-F238E27FC236}">
                <a16:creationId xmlns:a16="http://schemas.microsoft.com/office/drawing/2014/main" id="{2AC852E4-AFA9-0F7E-87B9-0FAE1D3982BD}"/>
              </a:ext>
            </a:extLst>
          </p:cNvPr>
          <p:cNvCxnSpPr>
            <a:cxnSpLocks/>
          </p:cNvCxnSpPr>
          <p:nvPr/>
        </p:nvCxnSpPr>
        <p:spPr>
          <a:xfrm>
            <a:off x="8294522" y="5769318"/>
            <a:ext cx="1232423" cy="665537"/>
          </a:xfrm>
          <a:prstGeom prst="curvedConnector3">
            <a:avLst>
              <a:gd name="adj1" fmla="val 5214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398" name="Picture 2" descr="Home ">
            <a:extLst>
              <a:ext uri="{FF2B5EF4-FFF2-40B4-BE49-F238E27FC236}">
                <a16:creationId xmlns:a16="http://schemas.microsoft.com/office/drawing/2014/main" id="{3FF08BF8-F794-5A7E-E8E4-2CD6E3DCBD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8202" y="5652579"/>
            <a:ext cx="918785" cy="91878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99" name="Picture 4" descr="Ecology and environment ">
            <a:extLst>
              <a:ext uri="{FF2B5EF4-FFF2-40B4-BE49-F238E27FC236}">
                <a16:creationId xmlns:a16="http://schemas.microsoft.com/office/drawing/2014/main" id="{4DDA633A-6754-DB0C-EB4A-2B5923B3CB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3325" y="4892772"/>
            <a:ext cx="1219200" cy="121920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0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22" presetClass="entr" presetSubtype="8"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par>
                                <p:cTn id="21" presetID="22" presetClass="entr" presetSubtype="8"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up)">
                                      <p:cBhvr>
                                        <p:cTn id="28" dur="500"/>
                                        <p:tgtEl>
                                          <p:spTgt spid="52"/>
                                        </p:tgtEl>
                                      </p:cBhvr>
                                    </p:animEffect>
                                  </p:childTnLst>
                                </p:cTn>
                              </p:par>
                              <p:par>
                                <p:cTn id="29" presetID="22" presetClass="entr" presetSubtype="1"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up)">
                                      <p:cBhvr>
                                        <p:cTn id="36" dur="500"/>
                                        <p:tgtEl>
                                          <p:spTgt spid="59"/>
                                        </p:tgtEl>
                                      </p:cBhvr>
                                    </p:animEffect>
                                  </p:childTnLst>
                                </p:cTn>
                              </p:par>
                              <p:par>
                                <p:cTn id="37" presetID="22" presetClass="entr" presetSubtype="1"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par>
                                <p:cTn id="40" presetID="22" presetClass="entr" presetSubtype="8" fill="hold" nodeType="withEffect">
                                  <p:stCondLst>
                                    <p:cond delay="0"/>
                                  </p:stCondLst>
                                  <p:childTnLst>
                                    <p:set>
                                      <p:cBhvr>
                                        <p:cTn id="41" dur="1" fill="hold">
                                          <p:stCondLst>
                                            <p:cond delay="0"/>
                                          </p:stCondLst>
                                        </p:cTn>
                                        <p:tgtEl>
                                          <p:spTgt spid="16389"/>
                                        </p:tgtEl>
                                        <p:attrNameLst>
                                          <p:attrName>style.visibility</p:attrName>
                                        </p:attrNameLst>
                                      </p:cBhvr>
                                      <p:to>
                                        <p:strVal val="visible"/>
                                      </p:to>
                                    </p:set>
                                    <p:animEffect transition="in" filter="wipe(left)">
                                      <p:cBhvr>
                                        <p:cTn id="42" dur="500"/>
                                        <p:tgtEl>
                                          <p:spTgt spid="16389"/>
                                        </p:tgtEl>
                                      </p:cBhvr>
                                    </p:animEffect>
                                  </p:childTnLst>
                                </p:cTn>
                              </p:par>
                              <p:par>
                                <p:cTn id="43" presetID="22" presetClass="entr" presetSubtype="2" fill="hold" nodeType="withEffect">
                                  <p:stCondLst>
                                    <p:cond delay="0"/>
                                  </p:stCondLst>
                                  <p:childTnLst>
                                    <p:set>
                                      <p:cBhvr>
                                        <p:cTn id="44" dur="1" fill="hold">
                                          <p:stCondLst>
                                            <p:cond delay="0"/>
                                          </p:stCondLst>
                                        </p:cTn>
                                        <p:tgtEl>
                                          <p:spTgt spid="16384"/>
                                        </p:tgtEl>
                                        <p:attrNameLst>
                                          <p:attrName>style.visibility</p:attrName>
                                        </p:attrNameLst>
                                      </p:cBhvr>
                                      <p:to>
                                        <p:strVal val="visible"/>
                                      </p:to>
                                    </p:set>
                                    <p:animEffect transition="in" filter="wipe(right)">
                                      <p:cBhvr>
                                        <p:cTn id="45" dur="500"/>
                                        <p:tgtEl>
                                          <p:spTgt spid="1638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385"/>
                                        </p:tgtEl>
                                        <p:attrNameLst>
                                          <p:attrName>style.visibility</p:attrName>
                                        </p:attrNameLst>
                                      </p:cBhvr>
                                      <p:to>
                                        <p:strVal val="visible"/>
                                      </p:to>
                                    </p:set>
                                    <p:animEffect transition="in" filter="wipe(down)">
                                      <p:cBhvr>
                                        <p:cTn id="50" dur="500"/>
                                        <p:tgtEl>
                                          <p:spTgt spid="16385"/>
                                        </p:tgtEl>
                                      </p:cBhvr>
                                    </p:animEffect>
                                  </p:childTnLst>
                                </p:cTn>
                              </p:par>
                              <p:par>
                                <p:cTn id="51" presetID="22" presetClass="entr" presetSubtype="4"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down)">
                                      <p:cBhvr>
                                        <p:cTn id="53" dur="500"/>
                                        <p:tgtEl>
                                          <p:spTgt spid="61"/>
                                        </p:tgtEl>
                                      </p:cBhvr>
                                    </p:animEffect>
                                  </p:childTnLst>
                                </p:cTn>
                              </p:par>
                              <p:par>
                                <p:cTn id="54" presetID="14" presetClass="entr" presetSubtype="10" fill="hold" nodeType="withEffect">
                                  <p:stCondLst>
                                    <p:cond delay="0"/>
                                  </p:stCondLst>
                                  <p:childTnLst>
                                    <p:set>
                                      <p:cBhvr>
                                        <p:cTn id="55" dur="1" fill="hold">
                                          <p:stCondLst>
                                            <p:cond delay="0"/>
                                          </p:stCondLst>
                                        </p:cTn>
                                        <p:tgtEl>
                                          <p:spTgt spid="16388"/>
                                        </p:tgtEl>
                                        <p:attrNameLst>
                                          <p:attrName>style.visibility</p:attrName>
                                        </p:attrNameLst>
                                      </p:cBhvr>
                                      <p:to>
                                        <p:strVal val="visible"/>
                                      </p:to>
                                    </p:set>
                                    <p:animEffect transition="in" filter="randombar(horizontal)">
                                      <p:cBhvr>
                                        <p:cTn id="56" dur="500"/>
                                        <p:tgtEl>
                                          <p:spTgt spid="1638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6386"/>
                                        </p:tgtEl>
                                        <p:attrNameLst>
                                          <p:attrName>style.visibility</p:attrName>
                                        </p:attrNameLst>
                                      </p:cBhvr>
                                      <p:to>
                                        <p:strVal val="visible"/>
                                      </p:to>
                                    </p:set>
                                    <p:animEffect transition="in" filter="wipe(down)">
                                      <p:cBhvr>
                                        <p:cTn id="61" dur="500"/>
                                        <p:tgtEl>
                                          <p:spTgt spid="16386"/>
                                        </p:tgtEl>
                                      </p:cBhvr>
                                    </p:animEffect>
                                  </p:childTnLst>
                                </p:cTn>
                              </p:par>
                              <p:par>
                                <p:cTn id="62" presetID="22" presetClass="entr" presetSubtype="4" fill="hold" nodeType="withEffect">
                                  <p:stCondLst>
                                    <p:cond delay="0"/>
                                  </p:stCondLst>
                                  <p:childTnLst>
                                    <p:set>
                                      <p:cBhvr>
                                        <p:cTn id="63" dur="1" fill="hold">
                                          <p:stCondLst>
                                            <p:cond delay="0"/>
                                          </p:stCondLst>
                                        </p:cTn>
                                        <p:tgtEl>
                                          <p:spTgt spid="16392"/>
                                        </p:tgtEl>
                                        <p:attrNameLst>
                                          <p:attrName>style.visibility</p:attrName>
                                        </p:attrNameLst>
                                      </p:cBhvr>
                                      <p:to>
                                        <p:strVal val="visible"/>
                                      </p:to>
                                    </p:set>
                                    <p:animEffect transition="in" filter="wipe(down)">
                                      <p:cBhvr>
                                        <p:cTn id="64" dur="500"/>
                                        <p:tgtEl>
                                          <p:spTgt spid="16392"/>
                                        </p:tgtEl>
                                      </p:cBhvr>
                                    </p:animEffect>
                                  </p:childTnLst>
                                </p:cTn>
                              </p:par>
                              <p:par>
                                <p:cTn id="65" presetID="14" presetClass="entr" presetSubtype="10" fill="hold" nodeType="withEffect">
                                  <p:stCondLst>
                                    <p:cond delay="0"/>
                                  </p:stCondLst>
                                  <p:childTnLst>
                                    <p:set>
                                      <p:cBhvr>
                                        <p:cTn id="66" dur="1" fill="hold">
                                          <p:stCondLst>
                                            <p:cond delay="0"/>
                                          </p:stCondLst>
                                        </p:cTn>
                                        <p:tgtEl>
                                          <p:spTgt spid="16387"/>
                                        </p:tgtEl>
                                        <p:attrNameLst>
                                          <p:attrName>style.visibility</p:attrName>
                                        </p:attrNameLst>
                                      </p:cBhvr>
                                      <p:to>
                                        <p:strVal val="visible"/>
                                      </p:to>
                                    </p:set>
                                    <p:animEffect transition="in" filter="randombar(horizontal)">
                                      <p:cBhvr>
                                        <p:cTn id="67" dur="500"/>
                                        <p:tgtEl>
                                          <p:spTgt spid="16387"/>
                                        </p:tgtEl>
                                      </p:cBhvr>
                                    </p:animEffect>
                                  </p:childTnLst>
                                </p:cTn>
                              </p:par>
                              <p:par>
                                <p:cTn id="68" presetID="14" presetClass="entr" presetSubtype="10" fill="hold" nodeType="withEffect">
                                  <p:stCondLst>
                                    <p:cond delay="0"/>
                                  </p:stCondLst>
                                  <p:childTnLst>
                                    <p:set>
                                      <p:cBhvr>
                                        <p:cTn id="69" dur="1" fill="hold">
                                          <p:stCondLst>
                                            <p:cond delay="0"/>
                                          </p:stCondLst>
                                        </p:cTn>
                                        <p:tgtEl>
                                          <p:spTgt spid="16396"/>
                                        </p:tgtEl>
                                        <p:attrNameLst>
                                          <p:attrName>style.visibility</p:attrName>
                                        </p:attrNameLst>
                                      </p:cBhvr>
                                      <p:to>
                                        <p:strVal val="visible"/>
                                      </p:to>
                                    </p:set>
                                    <p:animEffect transition="in" filter="randombar(horizontal)">
                                      <p:cBhvr>
                                        <p:cTn id="70" dur="500"/>
                                        <p:tgtEl>
                                          <p:spTgt spid="16396"/>
                                        </p:tgtEl>
                                      </p:cBhvr>
                                    </p:animEffect>
                                  </p:childTnLst>
                                </p:cTn>
                              </p:par>
                              <p:par>
                                <p:cTn id="71" presetID="14" presetClass="entr" presetSubtype="10" fill="hold" nodeType="withEffect">
                                  <p:stCondLst>
                                    <p:cond delay="0"/>
                                  </p:stCondLst>
                                  <p:childTnLst>
                                    <p:set>
                                      <p:cBhvr>
                                        <p:cTn id="72" dur="1" fill="hold">
                                          <p:stCondLst>
                                            <p:cond delay="0"/>
                                          </p:stCondLst>
                                        </p:cTn>
                                        <p:tgtEl>
                                          <p:spTgt spid="16397"/>
                                        </p:tgtEl>
                                        <p:attrNameLst>
                                          <p:attrName>style.visibility</p:attrName>
                                        </p:attrNameLst>
                                      </p:cBhvr>
                                      <p:to>
                                        <p:strVal val="visible"/>
                                      </p:to>
                                    </p:set>
                                    <p:animEffect transition="in" filter="randombar(horizontal)">
                                      <p:cBhvr>
                                        <p:cTn id="73"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B9C5-44B7-480D-B929-4DA04D8CAF9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BE746E8-977C-E1E4-FD0E-8C7FEDAB22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00845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pic>
        <p:nvPicPr>
          <p:cNvPr id="15" name="Picture 14">
            <a:extLst>
              <a:ext uri="{FF2B5EF4-FFF2-40B4-BE49-F238E27FC236}">
                <a16:creationId xmlns:a16="http://schemas.microsoft.com/office/drawing/2014/main" id="{9D61C600-F832-6A88-C9BB-B0A486A4FBA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8F26BC-5C26-A851-62DC-AA3AF7D24CAE}"/>
              </a:ext>
            </a:extLst>
          </p:cNvPr>
          <p:cNvSpPr>
            <a:spLocks noGrp="1"/>
          </p:cNvSpPr>
          <p:nvPr>
            <p:ph type="title"/>
          </p:nvPr>
        </p:nvSpPr>
        <p:spPr/>
        <p:txBody>
          <a:bodyPr/>
          <a:lstStyle/>
          <a:p>
            <a:r>
              <a:rPr lang="en-US" dirty="0"/>
              <a:t>The E-waste Recycling Process</a:t>
            </a:r>
          </a:p>
        </p:txBody>
      </p:sp>
      <p:pic>
        <p:nvPicPr>
          <p:cNvPr id="7" name="Online Media 6" descr="Sunnking &amp; INL | The e-recycling process.">
            <a:hlinkClick r:id="" action="ppaction://media"/>
            <a:extLst>
              <a:ext uri="{FF2B5EF4-FFF2-40B4-BE49-F238E27FC236}">
                <a16:creationId xmlns:a16="http://schemas.microsoft.com/office/drawing/2014/main" id="{F2D9E5F6-628D-4379-2341-221593FB6409}"/>
              </a:ext>
            </a:extLst>
          </p:cNvPr>
          <p:cNvPicPr>
            <a:picLocks noRot="1" noChangeAspect="1"/>
          </p:cNvPicPr>
          <p:nvPr>
            <a:videoFile r:link="rId1"/>
          </p:nvPr>
        </p:nvPicPr>
        <p:blipFill>
          <a:blip r:embed="rId4"/>
          <a:stretch>
            <a:fillRect/>
          </a:stretch>
        </p:blipFill>
        <p:spPr>
          <a:xfrm>
            <a:off x="1830623" y="1131697"/>
            <a:ext cx="8530753" cy="4819875"/>
          </a:xfrm>
          <a:prstGeom prst="rect">
            <a:avLst/>
          </a:prstGeom>
        </p:spPr>
      </p:pic>
    </p:spTree>
    <p:extLst>
      <p:ext uri="{BB962C8B-B14F-4D97-AF65-F5344CB8AC3E}">
        <p14:creationId xmlns:p14="http://schemas.microsoft.com/office/powerpoint/2010/main" val="28148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3F7A3-475A-0F97-C72E-2166E58E923C}"/>
            </a:ext>
          </a:extLst>
        </p:cNvPr>
        <p:cNvGrpSpPr/>
        <p:nvPr/>
      </p:nvGrpSpPr>
      <p:grpSpPr>
        <a:xfrm>
          <a:off x="0" y="0"/>
          <a:ext cx="0" cy="0"/>
          <a:chOff x="0" y="0"/>
          <a:chExt cx="0" cy="0"/>
        </a:xfrm>
      </p:grpSpPr>
      <p:pic>
        <p:nvPicPr>
          <p:cNvPr id="5" name="Picture 2" descr="Recycling ">
            <a:extLst>
              <a:ext uri="{FF2B5EF4-FFF2-40B4-BE49-F238E27FC236}">
                <a16:creationId xmlns:a16="http://schemas.microsoft.com/office/drawing/2014/main" id="{1A608E6B-44AB-5E0E-12C1-65DFF66549D6}"/>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992735" y="75736"/>
            <a:ext cx="6756982" cy="675698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68;p37">
            <a:extLst>
              <a:ext uri="{FF2B5EF4-FFF2-40B4-BE49-F238E27FC236}">
                <a16:creationId xmlns:a16="http://schemas.microsoft.com/office/drawing/2014/main" id="{90851289-4EC7-5969-66A1-9BA3FEBEC1CF}"/>
              </a:ext>
            </a:extLst>
          </p:cNvPr>
          <p:cNvSpPr txBox="1">
            <a:spLocks/>
          </p:cNvSpPr>
          <p:nvPr/>
        </p:nvSpPr>
        <p:spPr>
          <a:xfrm>
            <a:off x="-4917" y="2690797"/>
            <a:ext cx="12196917" cy="841800"/>
          </a:xfrm>
          <a:prstGeom prst="rect">
            <a:avLst/>
          </a:prstGeom>
          <a:noFill/>
          <a:ln>
            <a:noFill/>
          </a:ln>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algn="ctr"/>
            <a:r>
              <a:rPr lang="en-US" sz="4800">
                <a:ln w="19050">
                  <a:solidFill>
                    <a:schemeClr val="tx2">
                      <a:lumMod val="60000"/>
                      <a:lumOff val="40000"/>
                    </a:schemeClr>
                  </a:solidFill>
                </a:ln>
                <a:effectLst>
                  <a:outerShdw blurRad="50800" dist="38100" dir="18900000" algn="bl" rotWithShape="0">
                    <a:prstClr val="black">
                      <a:alpha val="40000"/>
                    </a:prstClr>
                  </a:outerShdw>
                </a:effectLst>
              </a:rPr>
              <a:t>Start Recycling E-Waste </a:t>
            </a:r>
          </a:p>
        </p:txBody>
      </p:sp>
      <p:sp>
        <p:nvSpPr>
          <p:cNvPr id="3" name="Google Shape;469;p37">
            <a:extLst>
              <a:ext uri="{FF2B5EF4-FFF2-40B4-BE49-F238E27FC236}">
                <a16:creationId xmlns:a16="http://schemas.microsoft.com/office/drawing/2014/main" id="{455BA679-AD6C-C561-F718-76B9C0BEA3C0}"/>
              </a:ext>
            </a:extLst>
          </p:cNvPr>
          <p:cNvSpPr txBox="1">
            <a:spLocks/>
          </p:cNvSpPr>
          <p:nvPr/>
        </p:nvSpPr>
        <p:spPr>
          <a:xfrm>
            <a:off x="1417285" y="805602"/>
            <a:ext cx="3150900" cy="841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 sz="7200">
                <a:ln w="19050">
                  <a:solidFill>
                    <a:schemeClr val="tx2">
                      <a:lumMod val="60000"/>
                      <a:lumOff val="40000"/>
                    </a:schemeClr>
                  </a:solidFill>
                </a:ln>
                <a:effectLst>
                  <a:outerShdw blurRad="50800" dist="38100" dir="18900000" algn="bl" rotWithShape="0">
                    <a:prstClr val="black">
                      <a:alpha val="40000"/>
                    </a:prstClr>
                  </a:outerShdw>
                </a:effectLst>
                <a:latin typeface="Arial"/>
                <a:cs typeface="Arial"/>
              </a:rPr>
              <a:t>06</a:t>
            </a:r>
            <a:endParaRPr lang="en" sz="7200">
              <a:ln w="19050">
                <a:solidFill>
                  <a:schemeClr val="tx2">
                    <a:lumMod val="60000"/>
                    <a:lumOff val="40000"/>
                  </a:schemeClr>
                </a:solidFill>
              </a:ln>
              <a:effectLst>
                <a:outerShdw blurRad="50800" dist="38100" dir="18900000" algn="bl" rotWithShape="0">
                  <a:prstClr val="black">
                    <a:alpha val="40000"/>
                  </a:prstClr>
                </a:outerShdw>
              </a:effectLst>
            </a:endParaRPr>
          </a:p>
        </p:txBody>
      </p:sp>
      <p:sp>
        <p:nvSpPr>
          <p:cNvPr id="4" name="Google Shape;470;p37">
            <a:extLst>
              <a:ext uri="{FF2B5EF4-FFF2-40B4-BE49-F238E27FC236}">
                <a16:creationId xmlns:a16="http://schemas.microsoft.com/office/drawing/2014/main" id="{7178FCC7-38F3-8F80-660E-F939ABA9DDEC}"/>
              </a:ext>
            </a:extLst>
          </p:cNvPr>
          <p:cNvSpPr txBox="1">
            <a:spLocks/>
          </p:cNvSpPr>
          <p:nvPr/>
        </p:nvSpPr>
        <p:spPr>
          <a:xfrm>
            <a:off x="3806691" y="3532597"/>
            <a:ext cx="6095662" cy="713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en-US" sz="1800"/>
          </a:p>
        </p:txBody>
      </p:sp>
      <p:grpSp>
        <p:nvGrpSpPr>
          <p:cNvPr id="32" name="Google Shape;498;p37">
            <a:extLst>
              <a:ext uri="{FF2B5EF4-FFF2-40B4-BE49-F238E27FC236}">
                <a16:creationId xmlns:a16="http://schemas.microsoft.com/office/drawing/2014/main" id="{F806A2FF-3D0D-C725-B524-3E0218278273}"/>
              </a:ext>
            </a:extLst>
          </p:cNvPr>
          <p:cNvGrpSpPr/>
          <p:nvPr/>
        </p:nvGrpSpPr>
        <p:grpSpPr>
          <a:xfrm rot="-145103">
            <a:off x="3403825" y="2562550"/>
            <a:ext cx="245560" cy="296245"/>
            <a:chOff x="1096838" y="391396"/>
            <a:chExt cx="245538" cy="296218"/>
          </a:xfrm>
        </p:grpSpPr>
        <p:sp>
          <p:nvSpPr>
            <p:cNvPr id="33" name="Google Shape;499;p37">
              <a:extLst>
                <a:ext uri="{FF2B5EF4-FFF2-40B4-BE49-F238E27FC236}">
                  <a16:creationId xmlns:a16="http://schemas.microsoft.com/office/drawing/2014/main" id="{B2AC9D90-90B2-19F0-B26E-8ADFC2725583}"/>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0;p37">
              <a:extLst>
                <a:ext uri="{FF2B5EF4-FFF2-40B4-BE49-F238E27FC236}">
                  <a16:creationId xmlns:a16="http://schemas.microsoft.com/office/drawing/2014/main" id="{2B0C6148-D6C1-591B-CC7C-6709F4DBDD9B}"/>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502;p37">
            <a:extLst>
              <a:ext uri="{FF2B5EF4-FFF2-40B4-BE49-F238E27FC236}">
                <a16:creationId xmlns:a16="http://schemas.microsoft.com/office/drawing/2014/main" id="{B25ACA99-6B87-9F91-6CDA-8B304C810250}"/>
              </a:ext>
            </a:extLst>
          </p:cNvPr>
          <p:cNvGrpSpPr/>
          <p:nvPr/>
        </p:nvGrpSpPr>
        <p:grpSpPr>
          <a:xfrm rot="478948">
            <a:off x="2819710" y="5142930"/>
            <a:ext cx="160368" cy="193469"/>
            <a:chOff x="1096838" y="391396"/>
            <a:chExt cx="245538" cy="296218"/>
          </a:xfrm>
        </p:grpSpPr>
        <p:sp>
          <p:nvSpPr>
            <p:cNvPr id="37" name="Google Shape;503;p37">
              <a:extLst>
                <a:ext uri="{FF2B5EF4-FFF2-40B4-BE49-F238E27FC236}">
                  <a16:creationId xmlns:a16="http://schemas.microsoft.com/office/drawing/2014/main" id="{B8EFD256-A1AE-93CE-1EAD-8E118256E5CA}"/>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4;p37">
              <a:extLst>
                <a:ext uri="{FF2B5EF4-FFF2-40B4-BE49-F238E27FC236}">
                  <a16:creationId xmlns:a16="http://schemas.microsoft.com/office/drawing/2014/main" id="{3EDA9300-E16F-B1BD-EC6D-512B980C9AA4}"/>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10;p37">
            <a:extLst>
              <a:ext uri="{FF2B5EF4-FFF2-40B4-BE49-F238E27FC236}">
                <a16:creationId xmlns:a16="http://schemas.microsoft.com/office/drawing/2014/main" id="{92964B23-7717-EECE-BF50-C30A28A88DF0}"/>
              </a:ext>
            </a:extLst>
          </p:cNvPr>
          <p:cNvGrpSpPr/>
          <p:nvPr/>
        </p:nvGrpSpPr>
        <p:grpSpPr>
          <a:xfrm rot="380935">
            <a:off x="9091557" y="4004549"/>
            <a:ext cx="202679" cy="265813"/>
            <a:chOff x="4877309" y="2281842"/>
            <a:chExt cx="82188" cy="107795"/>
          </a:xfrm>
        </p:grpSpPr>
        <p:sp>
          <p:nvSpPr>
            <p:cNvPr id="45" name="Google Shape;511;p37">
              <a:extLst>
                <a:ext uri="{FF2B5EF4-FFF2-40B4-BE49-F238E27FC236}">
                  <a16:creationId xmlns:a16="http://schemas.microsoft.com/office/drawing/2014/main" id="{EA0B7B6D-F671-AA0E-B2FA-07DD327BA090}"/>
                </a:ext>
              </a:extLst>
            </p:cNvPr>
            <p:cNvSpPr/>
            <p:nvPr/>
          </p:nvSpPr>
          <p:spPr>
            <a:xfrm rot="-899960">
              <a:off x="4889452" y="2290623"/>
              <a:ext cx="54748" cy="93522"/>
            </a:xfrm>
            <a:custGeom>
              <a:avLst/>
              <a:gdLst/>
              <a:ahLst/>
              <a:cxnLst/>
              <a:rect l="l" t="t" r="r" b="b"/>
              <a:pathLst>
                <a:path w="2190" h="3741" extrusionOk="0">
                  <a:moveTo>
                    <a:pt x="1494" y="1"/>
                  </a:moveTo>
                  <a:cubicBezTo>
                    <a:pt x="1434" y="1"/>
                    <a:pt x="1371" y="87"/>
                    <a:pt x="1371" y="87"/>
                  </a:cubicBezTo>
                  <a:lnTo>
                    <a:pt x="860" y="883"/>
                  </a:lnTo>
                  <a:cubicBezTo>
                    <a:pt x="56" y="2063"/>
                    <a:pt x="73" y="2698"/>
                    <a:pt x="73" y="2698"/>
                  </a:cubicBezTo>
                  <a:cubicBezTo>
                    <a:pt x="0" y="3188"/>
                    <a:pt x="372" y="3650"/>
                    <a:pt x="903" y="3729"/>
                  </a:cubicBezTo>
                  <a:cubicBezTo>
                    <a:pt x="956" y="3737"/>
                    <a:pt x="1008" y="3741"/>
                    <a:pt x="1060" y="3741"/>
                  </a:cubicBezTo>
                  <a:cubicBezTo>
                    <a:pt x="1527" y="3741"/>
                    <a:pt x="1932" y="3427"/>
                    <a:pt x="1997" y="2987"/>
                  </a:cubicBezTo>
                  <a:cubicBezTo>
                    <a:pt x="2189" y="2393"/>
                    <a:pt x="1639" y="365"/>
                    <a:pt x="1583" y="119"/>
                  </a:cubicBezTo>
                  <a:cubicBezTo>
                    <a:pt x="1563" y="29"/>
                    <a:pt x="1529" y="1"/>
                    <a:pt x="1494" y="1"/>
                  </a:cubicBezTo>
                  <a:close/>
                </a:path>
              </a:pathLst>
            </a:custGeom>
            <a:solidFill>
              <a:schemeClr val="accent4"/>
            </a:solidFill>
            <a:ln w="114300" cap="flat" cmpd="sng">
              <a:solidFill>
                <a:schemeClr val="accent6"/>
              </a:solidFill>
              <a:prstDash val="solid"/>
              <a:round/>
              <a:headEnd type="none" w="sm" len="sm"/>
              <a:tailEnd type="none" w="sm" len="sm"/>
            </a:ln>
            <a:effectLst>
              <a:outerShdw dist="19050"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7">
              <a:extLst>
                <a:ext uri="{FF2B5EF4-FFF2-40B4-BE49-F238E27FC236}">
                  <a16:creationId xmlns:a16="http://schemas.microsoft.com/office/drawing/2014/main" id="{071BD571-267B-35F0-E5F6-559D769A3726}"/>
                </a:ext>
              </a:extLst>
            </p:cNvPr>
            <p:cNvSpPr/>
            <p:nvPr/>
          </p:nvSpPr>
          <p:spPr>
            <a:xfrm rot="-1139362">
              <a:off x="4891027" y="2288206"/>
              <a:ext cx="54751" cy="93477"/>
            </a:xfrm>
            <a:custGeom>
              <a:avLst/>
              <a:gdLst/>
              <a:ahLst/>
              <a:cxnLst/>
              <a:rect l="l" t="t" r="r" b="b"/>
              <a:pathLst>
                <a:path w="2190" h="3739" extrusionOk="0">
                  <a:moveTo>
                    <a:pt x="1494" y="0"/>
                  </a:moveTo>
                  <a:cubicBezTo>
                    <a:pt x="1434" y="0"/>
                    <a:pt x="1371" y="87"/>
                    <a:pt x="1371" y="87"/>
                  </a:cubicBezTo>
                  <a:lnTo>
                    <a:pt x="860" y="883"/>
                  </a:lnTo>
                  <a:cubicBezTo>
                    <a:pt x="56" y="2063"/>
                    <a:pt x="75" y="2698"/>
                    <a:pt x="75" y="2698"/>
                  </a:cubicBezTo>
                  <a:cubicBezTo>
                    <a:pt x="0" y="3186"/>
                    <a:pt x="371" y="3648"/>
                    <a:pt x="903" y="3727"/>
                  </a:cubicBezTo>
                  <a:cubicBezTo>
                    <a:pt x="956" y="3735"/>
                    <a:pt x="1008" y="3739"/>
                    <a:pt x="1060" y="3739"/>
                  </a:cubicBezTo>
                  <a:cubicBezTo>
                    <a:pt x="1528" y="3739"/>
                    <a:pt x="1932" y="3426"/>
                    <a:pt x="1997" y="2985"/>
                  </a:cubicBezTo>
                  <a:cubicBezTo>
                    <a:pt x="2189" y="2391"/>
                    <a:pt x="1639" y="363"/>
                    <a:pt x="1583" y="117"/>
                  </a:cubicBezTo>
                  <a:lnTo>
                    <a:pt x="1583" y="118"/>
                  </a:lnTo>
                  <a:cubicBezTo>
                    <a:pt x="1563" y="29"/>
                    <a:pt x="1529" y="0"/>
                    <a:pt x="1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7">
              <a:extLst>
                <a:ext uri="{FF2B5EF4-FFF2-40B4-BE49-F238E27FC236}">
                  <a16:creationId xmlns:a16="http://schemas.microsoft.com/office/drawing/2014/main" id="{1770DEB2-AEC8-67CC-869E-D85135228C4B}"/>
                </a:ext>
              </a:extLst>
            </p:cNvPr>
            <p:cNvSpPr/>
            <p:nvPr/>
          </p:nvSpPr>
          <p:spPr>
            <a:xfrm rot="-1139362">
              <a:off x="4909175" y="2350836"/>
              <a:ext cx="15150" cy="23001"/>
            </a:xfrm>
            <a:custGeom>
              <a:avLst/>
              <a:gdLst/>
              <a:ahLst/>
              <a:cxnLst/>
              <a:rect l="l" t="t" r="r" b="b"/>
              <a:pathLst>
                <a:path w="606" h="920" extrusionOk="0">
                  <a:moveTo>
                    <a:pt x="115" y="0"/>
                  </a:moveTo>
                  <a:cubicBezTo>
                    <a:pt x="92" y="0"/>
                    <a:pt x="70" y="12"/>
                    <a:pt x="60" y="40"/>
                  </a:cubicBezTo>
                  <a:cubicBezTo>
                    <a:pt x="0" y="217"/>
                    <a:pt x="13" y="416"/>
                    <a:pt x="100" y="581"/>
                  </a:cubicBezTo>
                  <a:cubicBezTo>
                    <a:pt x="182" y="740"/>
                    <a:pt x="330" y="861"/>
                    <a:pt x="500" y="916"/>
                  </a:cubicBezTo>
                  <a:cubicBezTo>
                    <a:pt x="507" y="918"/>
                    <a:pt x="513" y="919"/>
                    <a:pt x="519" y="919"/>
                  </a:cubicBezTo>
                  <a:cubicBezTo>
                    <a:pt x="580" y="919"/>
                    <a:pt x="605" y="822"/>
                    <a:pt x="538" y="800"/>
                  </a:cubicBezTo>
                  <a:cubicBezTo>
                    <a:pt x="238" y="703"/>
                    <a:pt x="73" y="378"/>
                    <a:pt x="176" y="79"/>
                  </a:cubicBezTo>
                  <a:cubicBezTo>
                    <a:pt x="192" y="33"/>
                    <a:pt x="15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8" name="Google Shape;514;p37">
            <a:extLst>
              <a:ext uri="{FF2B5EF4-FFF2-40B4-BE49-F238E27FC236}">
                <a16:creationId xmlns:a16="http://schemas.microsoft.com/office/drawing/2014/main" id="{BDFAE651-17CC-9E61-9CA7-F1354AA21AA8}"/>
              </a:ext>
            </a:extLst>
          </p:cNvPr>
          <p:cNvCxnSpPr>
            <a:cxnSpLocks/>
          </p:cNvCxnSpPr>
          <p:nvPr/>
        </p:nvCxnSpPr>
        <p:spPr>
          <a:xfrm>
            <a:off x="1534510" y="3429000"/>
            <a:ext cx="9122980" cy="0"/>
          </a:xfrm>
          <a:prstGeom prst="straightConnector1">
            <a:avLst/>
          </a:prstGeom>
          <a:noFill/>
          <a:ln w="38100" cap="rnd" cmpd="sng">
            <a:gradFill>
              <a:gsLst>
                <a:gs pos="0">
                  <a:schemeClr val="bg2">
                    <a:lumMod val="20000"/>
                    <a:lumOff val="80000"/>
                  </a:schemeClr>
                </a:gs>
                <a:gs pos="74000">
                  <a:schemeClr val="bg2">
                    <a:lumMod val="40000"/>
                    <a:lumOff val="60000"/>
                  </a:schemeClr>
                </a:gs>
                <a:gs pos="83000">
                  <a:schemeClr val="bg2">
                    <a:lumMod val="75000"/>
                  </a:schemeClr>
                </a:gs>
                <a:gs pos="100000">
                  <a:srgbClr val="0070C0"/>
                </a:gs>
              </a:gsLst>
              <a:lin ang="5400000" scaled="1"/>
            </a:gradFill>
            <a:prstDash val="solid"/>
            <a:round/>
            <a:headEnd type="none" w="med" len="med"/>
            <a:tailEnd type="none" w="med" len="med"/>
          </a:ln>
        </p:spPr>
      </p:cxnSp>
      <p:grpSp>
        <p:nvGrpSpPr>
          <p:cNvPr id="49" name="Google Shape;515;p37">
            <a:extLst>
              <a:ext uri="{FF2B5EF4-FFF2-40B4-BE49-F238E27FC236}">
                <a16:creationId xmlns:a16="http://schemas.microsoft.com/office/drawing/2014/main" id="{B5144DE5-A4DD-E8CD-734A-C88CF36574AF}"/>
              </a:ext>
            </a:extLst>
          </p:cNvPr>
          <p:cNvGrpSpPr/>
          <p:nvPr/>
        </p:nvGrpSpPr>
        <p:grpSpPr>
          <a:xfrm rot="145103" flipH="1">
            <a:off x="10209258" y="5623822"/>
            <a:ext cx="245560" cy="296245"/>
            <a:chOff x="1096838" y="391396"/>
            <a:chExt cx="245538" cy="296218"/>
          </a:xfrm>
        </p:grpSpPr>
        <p:sp>
          <p:nvSpPr>
            <p:cNvPr id="50" name="Google Shape;516;p37">
              <a:extLst>
                <a:ext uri="{FF2B5EF4-FFF2-40B4-BE49-F238E27FC236}">
                  <a16:creationId xmlns:a16="http://schemas.microsoft.com/office/drawing/2014/main" id="{2354CFD7-03DB-078F-FB40-69BEDAB4B3D3}"/>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7">
              <a:extLst>
                <a:ext uri="{FF2B5EF4-FFF2-40B4-BE49-F238E27FC236}">
                  <a16:creationId xmlns:a16="http://schemas.microsoft.com/office/drawing/2014/main" id="{783DA23C-8D27-6923-44BC-707D34C51FDB}"/>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510;p37">
            <a:extLst>
              <a:ext uri="{FF2B5EF4-FFF2-40B4-BE49-F238E27FC236}">
                <a16:creationId xmlns:a16="http://schemas.microsoft.com/office/drawing/2014/main" id="{5A575F90-9B4B-C102-31DD-DB564F4252C6}"/>
              </a:ext>
            </a:extLst>
          </p:cNvPr>
          <p:cNvGrpSpPr/>
          <p:nvPr/>
        </p:nvGrpSpPr>
        <p:grpSpPr>
          <a:xfrm rot="380935">
            <a:off x="1431360" y="2659438"/>
            <a:ext cx="202679" cy="265813"/>
            <a:chOff x="4877309" y="2281842"/>
            <a:chExt cx="82188" cy="107795"/>
          </a:xfrm>
        </p:grpSpPr>
        <p:sp>
          <p:nvSpPr>
            <p:cNvPr id="107" name="Google Shape;511;p37">
              <a:extLst>
                <a:ext uri="{FF2B5EF4-FFF2-40B4-BE49-F238E27FC236}">
                  <a16:creationId xmlns:a16="http://schemas.microsoft.com/office/drawing/2014/main" id="{40A95D79-F9A5-8E3E-4541-451004BD8596}"/>
                </a:ext>
              </a:extLst>
            </p:cNvPr>
            <p:cNvSpPr/>
            <p:nvPr/>
          </p:nvSpPr>
          <p:spPr>
            <a:xfrm rot="-899960">
              <a:off x="4889452" y="2290623"/>
              <a:ext cx="54748" cy="93522"/>
            </a:xfrm>
            <a:custGeom>
              <a:avLst/>
              <a:gdLst/>
              <a:ahLst/>
              <a:cxnLst/>
              <a:rect l="l" t="t" r="r" b="b"/>
              <a:pathLst>
                <a:path w="2190" h="3741" extrusionOk="0">
                  <a:moveTo>
                    <a:pt x="1494" y="1"/>
                  </a:moveTo>
                  <a:cubicBezTo>
                    <a:pt x="1434" y="1"/>
                    <a:pt x="1371" y="87"/>
                    <a:pt x="1371" y="87"/>
                  </a:cubicBezTo>
                  <a:lnTo>
                    <a:pt x="860" y="883"/>
                  </a:lnTo>
                  <a:cubicBezTo>
                    <a:pt x="56" y="2063"/>
                    <a:pt x="73" y="2698"/>
                    <a:pt x="73" y="2698"/>
                  </a:cubicBezTo>
                  <a:cubicBezTo>
                    <a:pt x="0" y="3188"/>
                    <a:pt x="372" y="3650"/>
                    <a:pt x="903" y="3729"/>
                  </a:cubicBezTo>
                  <a:cubicBezTo>
                    <a:pt x="956" y="3737"/>
                    <a:pt x="1008" y="3741"/>
                    <a:pt x="1060" y="3741"/>
                  </a:cubicBezTo>
                  <a:cubicBezTo>
                    <a:pt x="1527" y="3741"/>
                    <a:pt x="1932" y="3427"/>
                    <a:pt x="1997" y="2987"/>
                  </a:cubicBezTo>
                  <a:cubicBezTo>
                    <a:pt x="2189" y="2393"/>
                    <a:pt x="1639" y="365"/>
                    <a:pt x="1583" y="119"/>
                  </a:cubicBezTo>
                  <a:cubicBezTo>
                    <a:pt x="1563" y="29"/>
                    <a:pt x="1529" y="1"/>
                    <a:pt x="1494" y="1"/>
                  </a:cubicBezTo>
                  <a:close/>
                </a:path>
              </a:pathLst>
            </a:custGeom>
            <a:solidFill>
              <a:schemeClr val="accent4"/>
            </a:solidFill>
            <a:ln w="114300" cap="flat" cmpd="sng">
              <a:solidFill>
                <a:schemeClr val="accent6"/>
              </a:solidFill>
              <a:prstDash val="solid"/>
              <a:round/>
              <a:headEnd type="none" w="sm" len="sm"/>
              <a:tailEnd type="none" w="sm" len="sm"/>
            </a:ln>
            <a:effectLst>
              <a:outerShdw dist="19050"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p37">
              <a:extLst>
                <a:ext uri="{FF2B5EF4-FFF2-40B4-BE49-F238E27FC236}">
                  <a16:creationId xmlns:a16="http://schemas.microsoft.com/office/drawing/2014/main" id="{1676D07B-C382-4607-952C-4618E0F4C00B}"/>
                </a:ext>
              </a:extLst>
            </p:cNvPr>
            <p:cNvSpPr/>
            <p:nvPr/>
          </p:nvSpPr>
          <p:spPr>
            <a:xfrm rot="-1139362">
              <a:off x="4891027" y="2288206"/>
              <a:ext cx="54751" cy="93477"/>
            </a:xfrm>
            <a:custGeom>
              <a:avLst/>
              <a:gdLst/>
              <a:ahLst/>
              <a:cxnLst/>
              <a:rect l="l" t="t" r="r" b="b"/>
              <a:pathLst>
                <a:path w="2190" h="3739" extrusionOk="0">
                  <a:moveTo>
                    <a:pt x="1494" y="0"/>
                  </a:moveTo>
                  <a:cubicBezTo>
                    <a:pt x="1434" y="0"/>
                    <a:pt x="1371" y="87"/>
                    <a:pt x="1371" y="87"/>
                  </a:cubicBezTo>
                  <a:lnTo>
                    <a:pt x="860" y="883"/>
                  </a:lnTo>
                  <a:cubicBezTo>
                    <a:pt x="56" y="2063"/>
                    <a:pt x="75" y="2698"/>
                    <a:pt x="75" y="2698"/>
                  </a:cubicBezTo>
                  <a:cubicBezTo>
                    <a:pt x="0" y="3186"/>
                    <a:pt x="371" y="3648"/>
                    <a:pt x="903" y="3727"/>
                  </a:cubicBezTo>
                  <a:cubicBezTo>
                    <a:pt x="956" y="3735"/>
                    <a:pt x="1008" y="3739"/>
                    <a:pt x="1060" y="3739"/>
                  </a:cubicBezTo>
                  <a:cubicBezTo>
                    <a:pt x="1528" y="3739"/>
                    <a:pt x="1932" y="3426"/>
                    <a:pt x="1997" y="2985"/>
                  </a:cubicBezTo>
                  <a:cubicBezTo>
                    <a:pt x="2189" y="2391"/>
                    <a:pt x="1639" y="363"/>
                    <a:pt x="1583" y="117"/>
                  </a:cubicBezTo>
                  <a:lnTo>
                    <a:pt x="1583" y="118"/>
                  </a:lnTo>
                  <a:cubicBezTo>
                    <a:pt x="1563" y="29"/>
                    <a:pt x="1529" y="0"/>
                    <a:pt x="1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3;p37">
              <a:extLst>
                <a:ext uri="{FF2B5EF4-FFF2-40B4-BE49-F238E27FC236}">
                  <a16:creationId xmlns:a16="http://schemas.microsoft.com/office/drawing/2014/main" id="{0F267367-81D8-6CEA-2A46-5D604C3B5A92}"/>
                </a:ext>
              </a:extLst>
            </p:cNvPr>
            <p:cNvSpPr/>
            <p:nvPr/>
          </p:nvSpPr>
          <p:spPr>
            <a:xfrm rot="-1139362">
              <a:off x="4909175" y="2350836"/>
              <a:ext cx="15150" cy="23001"/>
            </a:xfrm>
            <a:custGeom>
              <a:avLst/>
              <a:gdLst/>
              <a:ahLst/>
              <a:cxnLst/>
              <a:rect l="l" t="t" r="r" b="b"/>
              <a:pathLst>
                <a:path w="606" h="920" extrusionOk="0">
                  <a:moveTo>
                    <a:pt x="115" y="0"/>
                  </a:moveTo>
                  <a:cubicBezTo>
                    <a:pt x="92" y="0"/>
                    <a:pt x="70" y="12"/>
                    <a:pt x="60" y="40"/>
                  </a:cubicBezTo>
                  <a:cubicBezTo>
                    <a:pt x="0" y="217"/>
                    <a:pt x="13" y="416"/>
                    <a:pt x="100" y="581"/>
                  </a:cubicBezTo>
                  <a:cubicBezTo>
                    <a:pt x="182" y="740"/>
                    <a:pt x="330" y="861"/>
                    <a:pt x="500" y="916"/>
                  </a:cubicBezTo>
                  <a:cubicBezTo>
                    <a:pt x="507" y="918"/>
                    <a:pt x="513" y="919"/>
                    <a:pt x="519" y="919"/>
                  </a:cubicBezTo>
                  <a:cubicBezTo>
                    <a:pt x="580" y="919"/>
                    <a:pt x="605" y="822"/>
                    <a:pt x="538" y="800"/>
                  </a:cubicBezTo>
                  <a:cubicBezTo>
                    <a:pt x="238" y="703"/>
                    <a:pt x="73" y="378"/>
                    <a:pt x="176" y="79"/>
                  </a:cubicBezTo>
                  <a:cubicBezTo>
                    <a:pt x="192" y="33"/>
                    <a:pt x="15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515;p37">
            <a:extLst>
              <a:ext uri="{FF2B5EF4-FFF2-40B4-BE49-F238E27FC236}">
                <a16:creationId xmlns:a16="http://schemas.microsoft.com/office/drawing/2014/main" id="{679970E2-3484-45C5-490B-4CD4304E368E}"/>
              </a:ext>
            </a:extLst>
          </p:cNvPr>
          <p:cNvGrpSpPr/>
          <p:nvPr/>
        </p:nvGrpSpPr>
        <p:grpSpPr>
          <a:xfrm rot="145103" flipH="1">
            <a:off x="9687622" y="660729"/>
            <a:ext cx="371982" cy="448901"/>
            <a:chOff x="1096838" y="391396"/>
            <a:chExt cx="245538" cy="296218"/>
          </a:xfrm>
        </p:grpSpPr>
        <p:sp>
          <p:nvSpPr>
            <p:cNvPr id="12" name="Google Shape;516;p37">
              <a:extLst>
                <a:ext uri="{FF2B5EF4-FFF2-40B4-BE49-F238E27FC236}">
                  <a16:creationId xmlns:a16="http://schemas.microsoft.com/office/drawing/2014/main" id="{F9B9C152-96DD-9858-A9EE-38A4243C9BA6}"/>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7;p37">
              <a:extLst>
                <a:ext uri="{FF2B5EF4-FFF2-40B4-BE49-F238E27FC236}">
                  <a16:creationId xmlns:a16="http://schemas.microsoft.com/office/drawing/2014/main" id="{88775131-60FE-FAE8-7AF1-8269D2D9EA63}"/>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77262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6C15D-F355-41CA-E731-6B2A3345FEC2}"/>
              </a:ext>
            </a:extLst>
          </p:cNvPr>
          <p:cNvSpPr txBox="1"/>
          <p:nvPr/>
        </p:nvSpPr>
        <p:spPr>
          <a:xfrm>
            <a:off x="2962959" y="750545"/>
            <a:ext cx="6259855" cy="769441"/>
          </a:xfrm>
          <a:prstGeom prst="rect">
            <a:avLst/>
          </a:prstGeom>
          <a:noFill/>
        </p:spPr>
        <p:txBody>
          <a:bodyPr wrap="none" lIns="91440" tIns="45720" rIns="91440" bIns="45720" rtlCol="0" anchor="t">
            <a:spAutoFit/>
          </a:bodyPr>
          <a:lstStyle/>
          <a:p>
            <a:r>
              <a:rPr lang="en-US" sz="4400" b="1">
                <a:solidFill>
                  <a:schemeClr val="bg1"/>
                </a:solidFill>
              </a:rPr>
              <a:t>Start Recycling Today!</a:t>
            </a:r>
            <a:endParaRPr lang="en-US" sz="4400" b="1">
              <a:solidFill>
                <a:schemeClr val="bg1"/>
              </a:solidFill>
              <a:cs typeface="Arial"/>
            </a:endParaRPr>
          </a:p>
        </p:txBody>
      </p:sp>
      <p:pic>
        <p:nvPicPr>
          <p:cNvPr id="4" name="Picture 3">
            <a:extLst>
              <a:ext uri="{FF2B5EF4-FFF2-40B4-BE49-F238E27FC236}">
                <a16:creationId xmlns:a16="http://schemas.microsoft.com/office/drawing/2014/main" id="{EABDF2FF-9274-02A1-6424-1D90EEF96B9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8840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1330C-E1EA-DFA2-9E55-21F02359D740}"/>
              </a:ext>
            </a:extLst>
          </p:cNvPr>
          <p:cNvPicPr>
            <a:picLocks noChangeAspect="1"/>
          </p:cNvPicPr>
          <p:nvPr/>
        </p:nvPicPr>
        <p:blipFill>
          <a:blip r:embed="rId2">
            <a:alphaModFix amt="70000"/>
          </a:blip>
          <a:srcRect l="15133" t="4466" r="11095" b="5392"/>
          <a:stretch/>
        </p:blipFill>
        <p:spPr>
          <a:xfrm>
            <a:off x="9047930" y="116100"/>
            <a:ext cx="2869324" cy="4456387"/>
          </a:xfrm>
          <a:prstGeom prst="rect">
            <a:avLst/>
          </a:prstGeom>
        </p:spPr>
      </p:pic>
      <p:sp>
        <p:nvSpPr>
          <p:cNvPr id="3" name="Title 4">
            <a:extLst>
              <a:ext uri="{FF2B5EF4-FFF2-40B4-BE49-F238E27FC236}">
                <a16:creationId xmlns:a16="http://schemas.microsoft.com/office/drawing/2014/main" id="{B758C738-D49D-E461-E2EC-B8509C35197F}"/>
              </a:ext>
            </a:extLst>
          </p:cNvPr>
          <p:cNvSpPr txBox="1">
            <a:spLocks/>
          </p:cNvSpPr>
          <p:nvPr/>
        </p:nvSpPr>
        <p:spPr>
          <a:xfrm>
            <a:off x="9047930" y="4513706"/>
            <a:ext cx="2956364" cy="580687"/>
          </a:xfrm>
          <a:prstGeom prst="rect">
            <a:avLst/>
          </a:prstGeom>
        </p:spPr>
        <p:txBody>
          <a:bodyPr/>
          <a:lstStyle>
            <a:lvl1pPr algn="l" defTabSz="914286"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sz="3200">
                <a:latin typeface="Century Gothic" panose="020B0502020202020204" pitchFamily="34" charset="0"/>
              </a:rPr>
              <a:t>Questions??</a:t>
            </a:r>
            <a:br>
              <a:rPr lang="en-US" sz="3200">
                <a:latin typeface="Century Gothic" panose="020B0502020202020204" pitchFamily="34" charset="0"/>
              </a:rPr>
            </a:br>
            <a:endParaRPr lang="en-US" sz="3200">
              <a:latin typeface="Century Gothic" panose="020B0502020202020204" pitchFamily="34" charset="0"/>
            </a:endParaRPr>
          </a:p>
        </p:txBody>
      </p:sp>
    </p:spTree>
    <p:extLst>
      <p:ext uri="{BB962C8B-B14F-4D97-AF65-F5344CB8AC3E}">
        <p14:creationId xmlns:p14="http://schemas.microsoft.com/office/powerpoint/2010/main" val="337376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C2AD-2794-72ED-70A5-942BBA256285}"/>
            </a:ext>
          </a:extLst>
        </p:cNvPr>
        <p:cNvGrpSpPr/>
        <p:nvPr/>
      </p:nvGrpSpPr>
      <p:grpSpPr>
        <a:xfrm>
          <a:off x="0" y="0"/>
          <a:ext cx="0" cy="0"/>
          <a:chOff x="0" y="0"/>
          <a:chExt cx="0" cy="0"/>
        </a:xfrm>
      </p:grpSpPr>
      <p:pic>
        <p:nvPicPr>
          <p:cNvPr id="1026" name="Picture 2" descr="Appointments 2 — Let's Play Indoor Playground">
            <a:extLst>
              <a:ext uri="{FF2B5EF4-FFF2-40B4-BE49-F238E27FC236}">
                <a16:creationId xmlns:a16="http://schemas.microsoft.com/office/drawing/2014/main" id="{51A0128F-6E46-171A-549B-DCCF6EAED873}"/>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9390F9-72C0-46CB-2766-02CC17EB9F28}"/>
              </a:ext>
            </a:extLst>
          </p:cNvPr>
          <p:cNvSpPr txBox="1"/>
          <p:nvPr/>
        </p:nvSpPr>
        <p:spPr>
          <a:xfrm>
            <a:off x="4990010" y="4746172"/>
            <a:ext cx="2699657" cy="615553"/>
          </a:xfrm>
          <a:prstGeom prst="rect">
            <a:avLst/>
          </a:prstGeom>
          <a:noFill/>
        </p:spPr>
        <p:txBody>
          <a:bodyPr wrap="square" rtlCol="0">
            <a:spAutoFit/>
          </a:bodyPr>
          <a:lstStyle>
            <a:defPPr>
              <a:defRPr lang="en-US"/>
            </a:defPPr>
            <a:lvl1pPr>
              <a:defRPr sz="1600" b="1" i="0">
                <a:solidFill>
                  <a:schemeClr val="bg1">
                    <a:lumMod val="50000"/>
                  </a:schemeClr>
                </a:solidFill>
                <a:effectLst/>
              </a:defRPr>
            </a:lvl1pPr>
          </a:lstStyle>
          <a:p>
            <a:r>
              <a:rPr lang="en-US" sz="1800">
                <a:hlinkClick r:id="" action="ppaction://noaction"/>
              </a:rPr>
              <a:t>E-Waste Tic Tac Toe</a:t>
            </a:r>
            <a:endParaRPr lang="en-US" sz="1800"/>
          </a:p>
          <a:p>
            <a:endParaRPr lang="en-US"/>
          </a:p>
        </p:txBody>
      </p:sp>
    </p:spTree>
    <p:extLst>
      <p:ext uri="{BB962C8B-B14F-4D97-AF65-F5344CB8AC3E}">
        <p14:creationId xmlns:p14="http://schemas.microsoft.com/office/powerpoint/2010/main" val="150362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Agrupar 18">
            <a:extLst>
              <a:ext uri="{FF2B5EF4-FFF2-40B4-BE49-F238E27FC236}">
                <a16:creationId xmlns:a16="http://schemas.microsoft.com/office/drawing/2014/main" id="{B92169BF-B924-F566-1FE2-5F730E5FFFFC}"/>
              </a:ext>
            </a:extLst>
          </p:cNvPr>
          <p:cNvGrpSpPr/>
          <p:nvPr/>
        </p:nvGrpSpPr>
        <p:grpSpPr>
          <a:xfrm>
            <a:off x="5038766" y="283289"/>
            <a:ext cx="6280879" cy="5771214"/>
            <a:chOff x="5111646" y="543393"/>
            <a:chExt cx="6280879" cy="5771214"/>
          </a:xfrm>
        </p:grpSpPr>
        <p:sp>
          <p:nvSpPr>
            <p:cNvPr id="2" name="Retângulo 1">
              <a:extLst>
                <a:ext uri="{FF2B5EF4-FFF2-40B4-BE49-F238E27FC236}">
                  <a16:creationId xmlns:a16="http://schemas.microsoft.com/office/drawing/2014/main" id="{23DBEEC8-0A47-F3ED-FC24-BC2EDA213603}"/>
                </a:ext>
              </a:extLst>
            </p:cNvPr>
            <p:cNvSpPr/>
            <p:nvPr/>
          </p:nvSpPr>
          <p:spPr>
            <a:xfrm>
              <a:off x="5111646" y="543394"/>
              <a:ext cx="6280879" cy="5771213"/>
            </a:xfrm>
            <a:prstGeom prst="rect">
              <a:avLst/>
            </a:prstGeom>
            <a:solidFill>
              <a:schemeClr val="bg1"/>
            </a:solidFill>
            <a:ln w="76200">
              <a:solidFill>
                <a:schemeClr val="tx1"/>
              </a:solidFill>
            </a:ln>
            <a:effectLst>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E2FBBB3D-6929-86F4-44D5-1F663413D54B}"/>
                </a:ext>
              </a:extLst>
            </p:cNvPr>
            <p:cNvCxnSpPr/>
            <p:nvPr/>
          </p:nvCxnSpPr>
          <p:spPr>
            <a:xfrm>
              <a:off x="7195278" y="543393"/>
              <a:ext cx="0" cy="57712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to 4">
              <a:extLst>
                <a:ext uri="{FF2B5EF4-FFF2-40B4-BE49-F238E27FC236}">
                  <a16:creationId xmlns:a16="http://schemas.microsoft.com/office/drawing/2014/main" id="{3B8B6083-DF8E-E879-D235-5ABAC423EFAB}"/>
                </a:ext>
              </a:extLst>
            </p:cNvPr>
            <p:cNvCxnSpPr/>
            <p:nvPr/>
          </p:nvCxnSpPr>
          <p:spPr>
            <a:xfrm>
              <a:off x="9371352" y="543393"/>
              <a:ext cx="0" cy="57712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4C07FA0-79D6-DEF8-3DA8-CEF0269310E1}"/>
                </a:ext>
              </a:extLst>
            </p:cNvPr>
            <p:cNvCxnSpPr/>
            <p:nvPr/>
          </p:nvCxnSpPr>
          <p:spPr>
            <a:xfrm>
              <a:off x="5111646" y="2428406"/>
              <a:ext cx="62808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DDBA776F-E232-5AAA-7FE8-457A1D8366C7}"/>
                </a:ext>
              </a:extLst>
            </p:cNvPr>
            <p:cNvCxnSpPr/>
            <p:nvPr/>
          </p:nvCxnSpPr>
          <p:spPr>
            <a:xfrm>
              <a:off x="5111646" y="4379627"/>
              <a:ext cx="62808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6A5C0B63-0176-55E7-B54A-D1E6A0B6C6D8}"/>
                </a:ext>
              </a:extLst>
            </p:cNvPr>
            <p:cNvSpPr txBox="1"/>
            <p:nvPr/>
          </p:nvSpPr>
          <p:spPr>
            <a:xfrm>
              <a:off x="5919865" y="1252741"/>
              <a:ext cx="419725" cy="400110"/>
            </a:xfrm>
            <a:prstGeom prst="rect">
              <a:avLst/>
            </a:prstGeom>
            <a:noFill/>
            <a:ln>
              <a:noFill/>
            </a:ln>
          </p:spPr>
          <p:txBody>
            <a:bodyPr wrap="square" rtlCol="0">
              <a:spAutoFit/>
            </a:bodyPr>
            <a:lstStyle/>
            <a:p>
              <a:pPr algn="ctr"/>
              <a:r>
                <a:rPr lang="pt-BR" sz="2000"/>
                <a:t>1</a:t>
              </a:r>
            </a:p>
          </p:txBody>
        </p:sp>
        <p:sp>
          <p:nvSpPr>
            <p:cNvPr id="11" name="CaixaDeTexto 10">
              <a:extLst>
                <a:ext uri="{FF2B5EF4-FFF2-40B4-BE49-F238E27FC236}">
                  <a16:creationId xmlns:a16="http://schemas.microsoft.com/office/drawing/2014/main" id="{B5B59D37-91BE-310E-7484-7AE13A1FDDCD}"/>
                </a:ext>
              </a:extLst>
            </p:cNvPr>
            <p:cNvSpPr txBox="1"/>
            <p:nvPr/>
          </p:nvSpPr>
          <p:spPr>
            <a:xfrm>
              <a:off x="8095938" y="1252741"/>
              <a:ext cx="419725" cy="400110"/>
            </a:xfrm>
            <a:prstGeom prst="rect">
              <a:avLst/>
            </a:prstGeom>
            <a:noFill/>
            <a:ln>
              <a:noFill/>
            </a:ln>
          </p:spPr>
          <p:txBody>
            <a:bodyPr wrap="square" rtlCol="0">
              <a:spAutoFit/>
            </a:bodyPr>
            <a:lstStyle/>
            <a:p>
              <a:pPr algn="ctr"/>
              <a:r>
                <a:rPr lang="pt-BR" sz="2000"/>
                <a:t>2</a:t>
              </a:r>
            </a:p>
          </p:txBody>
        </p:sp>
        <p:sp>
          <p:nvSpPr>
            <p:cNvPr id="12" name="CaixaDeTexto 11">
              <a:extLst>
                <a:ext uri="{FF2B5EF4-FFF2-40B4-BE49-F238E27FC236}">
                  <a16:creationId xmlns:a16="http://schemas.microsoft.com/office/drawing/2014/main" id="{6B6496E7-C4CA-E6B7-1ED3-FBC8765B65BC}"/>
                </a:ext>
              </a:extLst>
            </p:cNvPr>
            <p:cNvSpPr txBox="1"/>
            <p:nvPr/>
          </p:nvSpPr>
          <p:spPr>
            <a:xfrm>
              <a:off x="10156462" y="1252741"/>
              <a:ext cx="419725" cy="400110"/>
            </a:xfrm>
            <a:prstGeom prst="rect">
              <a:avLst/>
            </a:prstGeom>
            <a:noFill/>
            <a:ln>
              <a:noFill/>
            </a:ln>
          </p:spPr>
          <p:txBody>
            <a:bodyPr wrap="square" rtlCol="0">
              <a:spAutoFit/>
            </a:bodyPr>
            <a:lstStyle/>
            <a:p>
              <a:pPr algn="ctr"/>
              <a:r>
                <a:rPr lang="pt-BR" sz="2000"/>
                <a:t>3</a:t>
              </a:r>
            </a:p>
          </p:txBody>
        </p:sp>
        <p:sp>
          <p:nvSpPr>
            <p:cNvPr id="13" name="CaixaDeTexto 12">
              <a:extLst>
                <a:ext uri="{FF2B5EF4-FFF2-40B4-BE49-F238E27FC236}">
                  <a16:creationId xmlns:a16="http://schemas.microsoft.com/office/drawing/2014/main" id="{55B80EBD-981E-B7CE-1B34-9A29FD077670}"/>
                </a:ext>
              </a:extLst>
            </p:cNvPr>
            <p:cNvSpPr txBox="1"/>
            <p:nvPr/>
          </p:nvSpPr>
          <p:spPr>
            <a:xfrm>
              <a:off x="5919865" y="3228945"/>
              <a:ext cx="419725" cy="400110"/>
            </a:xfrm>
            <a:prstGeom prst="rect">
              <a:avLst/>
            </a:prstGeom>
            <a:noFill/>
            <a:ln>
              <a:noFill/>
            </a:ln>
          </p:spPr>
          <p:txBody>
            <a:bodyPr wrap="square" rtlCol="0">
              <a:spAutoFit/>
            </a:bodyPr>
            <a:lstStyle/>
            <a:p>
              <a:pPr algn="ctr"/>
              <a:r>
                <a:rPr lang="pt-BR" sz="2000"/>
                <a:t>4</a:t>
              </a:r>
            </a:p>
          </p:txBody>
        </p:sp>
        <p:sp>
          <p:nvSpPr>
            <p:cNvPr id="14" name="CaixaDeTexto 13">
              <a:extLst>
                <a:ext uri="{FF2B5EF4-FFF2-40B4-BE49-F238E27FC236}">
                  <a16:creationId xmlns:a16="http://schemas.microsoft.com/office/drawing/2014/main" id="{F6F27A74-0D2A-D61F-1D8B-71FD651898E5}"/>
                </a:ext>
              </a:extLst>
            </p:cNvPr>
            <p:cNvSpPr txBox="1"/>
            <p:nvPr/>
          </p:nvSpPr>
          <p:spPr>
            <a:xfrm>
              <a:off x="8095938" y="3228945"/>
              <a:ext cx="419725" cy="400110"/>
            </a:xfrm>
            <a:prstGeom prst="rect">
              <a:avLst/>
            </a:prstGeom>
            <a:noFill/>
            <a:ln>
              <a:noFill/>
            </a:ln>
          </p:spPr>
          <p:txBody>
            <a:bodyPr wrap="square" rtlCol="0">
              <a:spAutoFit/>
            </a:bodyPr>
            <a:lstStyle/>
            <a:p>
              <a:pPr algn="ctr"/>
              <a:r>
                <a:rPr lang="pt-BR" sz="2000"/>
                <a:t>5</a:t>
              </a:r>
            </a:p>
          </p:txBody>
        </p:sp>
        <p:sp>
          <p:nvSpPr>
            <p:cNvPr id="15" name="CaixaDeTexto 14">
              <a:extLst>
                <a:ext uri="{FF2B5EF4-FFF2-40B4-BE49-F238E27FC236}">
                  <a16:creationId xmlns:a16="http://schemas.microsoft.com/office/drawing/2014/main" id="{13321CAA-E588-D7A3-3F97-C436D801E54A}"/>
                </a:ext>
              </a:extLst>
            </p:cNvPr>
            <p:cNvSpPr txBox="1"/>
            <p:nvPr/>
          </p:nvSpPr>
          <p:spPr>
            <a:xfrm>
              <a:off x="10156462" y="3228945"/>
              <a:ext cx="419725" cy="400110"/>
            </a:xfrm>
            <a:prstGeom prst="rect">
              <a:avLst/>
            </a:prstGeom>
            <a:noFill/>
            <a:ln>
              <a:noFill/>
            </a:ln>
          </p:spPr>
          <p:txBody>
            <a:bodyPr wrap="square" rtlCol="0">
              <a:spAutoFit/>
            </a:bodyPr>
            <a:lstStyle/>
            <a:p>
              <a:pPr algn="ctr"/>
              <a:r>
                <a:rPr lang="pt-BR" sz="2000"/>
                <a:t>6</a:t>
              </a:r>
            </a:p>
          </p:txBody>
        </p:sp>
        <p:sp>
          <p:nvSpPr>
            <p:cNvPr id="16" name="CaixaDeTexto 15">
              <a:extLst>
                <a:ext uri="{FF2B5EF4-FFF2-40B4-BE49-F238E27FC236}">
                  <a16:creationId xmlns:a16="http://schemas.microsoft.com/office/drawing/2014/main" id="{1CCB98BA-E235-F737-F999-3D4B6BEFA17E}"/>
                </a:ext>
              </a:extLst>
            </p:cNvPr>
            <p:cNvSpPr txBox="1"/>
            <p:nvPr/>
          </p:nvSpPr>
          <p:spPr>
            <a:xfrm>
              <a:off x="5919865" y="5096222"/>
              <a:ext cx="419725" cy="400110"/>
            </a:xfrm>
            <a:prstGeom prst="rect">
              <a:avLst/>
            </a:prstGeom>
            <a:noFill/>
            <a:ln>
              <a:noFill/>
            </a:ln>
          </p:spPr>
          <p:txBody>
            <a:bodyPr wrap="square" rtlCol="0">
              <a:spAutoFit/>
            </a:bodyPr>
            <a:lstStyle/>
            <a:p>
              <a:pPr algn="ctr"/>
              <a:r>
                <a:rPr lang="pt-BR" sz="2000"/>
                <a:t>7</a:t>
              </a:r>
            </a:p>
          </p:txBody>
        </p:sp>
        <p:sp>
          <p:nvSpPr>
            <p:cNvPr id="17" name="CaixaDeTexto 16">
              <a:extLst>
                <a:ext uri="{FF2B5EF4-FFF2-40B4-BE49-F238E27FC236}">
                  <a16:creationId xmlns:a16="http://schemas.microsoft.com/office/drawing/2014/main" id="{99DD902A-1ACC-6675-73B2-1E3C9B7B4155}"/>
                </a:ext>
              </a:extLst>
            </p:cNvPr>
            <p:cNvSpPr txBox="1"/>
            <p:nvPr/>
          </p:nvSpPr>
          <p:spPr>
            <a:xfrm>
              <a:off x="8095938" y="5096222"/>
              <a:ext cx="419725" cy="400110"/>
            </a:xfrm>
            <a:prstGeom prst="rect">
              <a:avLst/>
            </a:prstGeom>
            <a:noFill/>
            <a:ln>
              <a:noFill/>
            </a:ln>
          </p:spPr>
          <p:txBody>
            <a:bodyPr wrap="square" rtlCol="0">
              <a:spAutoFit/>
            </a:bodyPr>
            <a:lstStyle/>
            <a:p>
              <a:pPr algn="ctr"/>
              <a:r>
                <a:rPr lang="pt-BR" sz="2000"/>
                <a:t>8</a:t>
              </a:r>
            </a:p>
          </p:txBody>
        </p:sp>
        <p:sp>
          <p:nvSpPr>
            <p:cNvPr id="18" name="CaixaDeTexto 17">
              <a:extLst>
                <a:ext uri="{FF2B5EF4-FFF2-40B4-BE49-F238E27FC236}">
                  <a16:creationId xmlns:a16="http://schemas.microsoft.com/office/drawing/2014/main" id="{866142C3-A494-B3B9-75F9-F56B74AADAA2}"/>
                </a:ext>
              </a:extLst>
            </p:cNvPr>
            <p:cNvSpPr txBox="1"/>
            <p:nvPr/>
          </p:nvSpPr>
          <p:spPr>
            <a:xfrm>
              <a:off x="10156462" y="5096222"/>
              <a:ext cx="419725" cy="400110"/>
            </a:xfrm>
            <a:prstGeom prst="rect">
              <a:avLst/>
            </a:prstGeom>
            <a:noFill/>
            <a:ln>
              <a:noFill/>
            </a:ln>
          </p:spPr>
          <p:txBody>
            <a:bodyPr wrap="square" rtlCol="0">
              <a:spAutoFit/>
            </a:bodyPr>
            <a:lstStyle/>
            <a:p>
              <a:pPr algn="ctr"/>
              <a:r>
                <a:rPr lang="pt-BR" sz="2000"/>
                <a:t>9</a:t>
              </a:r>
            </a:p>
          </p:txBody>
        </p:sp>
      </p:grpSp>
      <p:sp>
        <p:nvSpPr>
          <p:cNvPr id="20" name="Retângulo 19">
            <a:extLst>
              <a:ext uri="{FF2B5EF4-FFF2-40B4-BE49-F238E27FC236}">
                <a16:creationId xmlns:a16="http://schemas.microsoft.com/office/drawing/2014/main" id="{EEDD9E31-5A6B-AAFE-A64F-9727C11C95AB}"/>
              </a:ext>
            </a:extLst>
          </p:cNvPr>
          <p:cNvSpPr/>
          <p:nvPr/>
        </p:nvSpPr>
        <p:spPr>
          <a:xfrm>
            <a:off x="125995" y="529466"/>
            <a:ext cx="4437433"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Showcard Gothic" panose="04020904020102020604" pitchFamily="82" charset="0"/>
              </a:rPr>
              <a:t>Tic-Tac-Toe</a:t>
            </a:r>
          </a:p>
        </p:txBody>
      </p:sp>
      <p:sp>
        <p:nvSpPr>
          <p:cNvPr id="21" name="Elipse 20">
            <a:hlinkClick r:id="rId3" action="ppaction://hlinksldjump"/>
            <a:extLst>
              <a:ext uri="{FF2B5EF4-FFF2-40B4-BE49-F238E27FC236}">
                <a16:creationId xmlns:a16="http://schemas.microsoft.com/office/drawing/2014/main" id="{84E4D70D-DB64-12DC-18DD-FC0149A94F2A}"/>
              </a:ext>
            </a:extLst>
          </p:cNvPr>
          <p:cNvSpPr/>
          <p:nvPr/>
        </p:nvSpPr>
        <p:spPr>
          <a:xfrm>
            <a:off x="659567" y="1888761"/>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dirty="0">
                <a:solidFill>
                  <a:schemeClr val="bg1"/>
                </a:solidFill>
                <a:latin typeface="Arial Black" panose="020B0A04020102020204" pitchFamily="34" charset="0"/>
              </a:rPr>
              <a:t>1</a:t>
            </a:r>
          </a:p>
        </p:txBody>
      </p:sp>
      <p:sp>
        <p:nvSpPr>
          <p:cNvPr id="22" name="Elipse 21">
            <a:hlinkClick r:id="rId4" action="ppaction://hlinksldjump"/>
            <a:extLst>
              <a:ext uri="{FF2B5EF4-FFF2-40B4-BE49-F238E27FC236}">
                <a16:creationId xmlns:a16="http://schemas.microsoft.com/office/drawing/2014/main" id="{5CA22408-8BE1-AAA0-37F2-5E7073E02856}"/>
              </a:ext>
            </a:extLst>
          </p:cNvPr>
          <p:cNvSpPr/>
          <p:nvPr/>
        </p:nvSpPr>
        <p:spPr>
          <a:xfrm>
            <a:off x="1918467" y="1888761"/>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2</a:t>
            </a:r>
          </a:p>
        </p:txBody>
      </p:sp>
      <p:sp>
        <p:nvSpPr>
          <p:cNvPr id="23" name="Elipse 22">
            <a:hlinkClick r:id="" action="ppaction://noaction"/>
            <a:extLst>
              <a:ext uri="{FF2B5EF4-FFF2-40B4-BE49-F238E27FC236}">
                <a16:creationId xmlns:a16="http://schemas.microsoft.com/office/drawing/2014/main" id="{BCFB87D6-B7A7-C3D4-31BA-B1F18D939BD3}"/>
              </a:ext>
            </a:extLst>
          </p:cNvPr>
          <p:cNvSpPr/>
          <p:nvPr/>
        </p:nvSpPr>
        <p:spPr>
          <a:xfrm>
            <a:off x="3177367" y="1888761"/>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3</a:t>
            </a:r>
          </a:p>
        </p:txBody>
      </p:sp>
      <p:sp>
        <p:nvSpPr>
          <p:cNvPr id="24" name="Elipse 23">
            <a:hlinkClick r:id="" action="ppaction://noaction"/>
            <a:extLst>
              <a:ext uri="{FF2B5EF4-FFF2-40B4-BE49-F238E27FC236}">
                <a16:creationId xmlns:a16="http://schemas.microsoft.com/office/drawing/2014/main" id="{14DE11A4-ADC0-DE1B-E68C-AB180DD20E97}"/>
              </a:ext>
            </a:extLst>
          </p:cNvPr>
          <p:cNvSpPr/>
          <p:nvPr/>
        </p:nvSpPr>
        <p:spPr>
          <a:xfrm>
            <a:off x="659567" y="3114444"/>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4</a:t>
            </a:r>
          </a:p>
        </p:txBody>
      </p:sp>
      <p:sp>
        <p:nvSpPr>
          <p:cNvPr id="25" name="Elipse 24">
            <a:hlinkClick r:id="" action="ppaction://noaction"/>
            <a:extLst>
              <a:ext uri="{FF2B5EF4-FFF2-40B4-BE49-F238E27FC236}">
                <a16:creationId xmlns:a16="http://schemas.microsoft.com/office/drawing/2014/main" id="{ADD8E870-25EB-951B-CE53-5478B72F8A9C}"/>
              </a:ext>
            </a:extLst>
          </p:cNvPr>
          <p:cNvSpPr/>
          <p:nvPr/>
        </p:nvSpPr>
        <p:spPr>
          <a:xfrm>
            <a:off x="659567" y="4340126"/>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7</a:t>
            </a:r>
          </a:p>
        </p:txBody>
      </p:sp>
      <p:sp>
        <p:nvSpPr>
          <p:cNvPr id="26" name="Elipse 25">
            <a:hlinkClick r:id="rId5" action="ppaction://hlinksldjump"/>
            <a:extLst>
              <a:ext uri="{FF2B5EF4-FFF2-40B4-BE49-F238E27FC236}">
                <a16:creationId xmlns:a16="http://schemas.microsoft.com/office/drawing/2014/main" id="{9EE21D42-9CA0-65D6-6B8E-05266841A6B6}"/>
              </a:ext>
            </a:extLst>
          </p:cNvPr>
          <p:cNvSpPr/>
          <p:nvPr/>
        </p:nvSpPr>
        <p:spPr>
          <a:xfrm>
            <a:off x="1918467" y="4340126"/>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8</a:t>
            </a:r>
          </a:p>
        </p:txBody>
      </p:sp>
      <p:sp>
        <p:nvSpPr>
          <p:cNvPr id="27" name="Elipse 26">
            <a:hlinkClick r:id="" action="ppaction://noaction"/>
            <a:extLst>
              <a:ext uri="{FF2B5EF4-FFF2-40B4-BE49-F238E27FC236}">
                <a16:creationId xmlns:a16="http://schemas.microsoft.com/office/drawing/2014/main" id="{06CEDB7C-75CB-28D6-AAB7-4D97299AD12A}"/>
              </a:ext>
            </a:extLst>
          </p:cNvPr>
          <p:cNvSpPr/>
          <p:nvPr/>
        </p:nvSpPr>
        <p:spPr>
          <a:xfrm>
            <a:off x="1918467" y="3114444"/>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5</a:t>
            </a:r>
          </a:p>
        </p:txBody>
      </p:sp>
      <p:sp>
        <p:nvSpPr>
          <p:cNvPr id="28" name="Elipse 27">
            <a:hlinkClick r:id="rId6" action="ppaction://hlinksldjump"/>
            <a:extLst>
              <a:ext uri="{FF2B5EF4-FFF2-40B4-BE49-F238E27FC236}">
                <a16:creationId xmlns:a16="http://schemas.microsoft.com/office/drawing/2014/main" id="{D8FB38B5-01E6-124C-8203-904F4E563F9D}"/>
              </a:ext>
            </a:extLst>
          </p:cNvPr>
          <p:cNvSpPr/>
          <p:nvPr/>
        </p:nvSpPr>
        <p:spPr>
          <a:xfrm>
            <a:off x="3177367" y="4340126"/>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9</a:t>
            </a:r>
          </a:p>
        </p:txBody>
      </p:sp>
      <p:sp>
        <p:nvSpPr>
          <p:cNvPr id="29" name="Elipse 28">
            <a:hlinkClick r:id="" action="ppaction://noaction"/>
            <a:extLst>
              <a:ext uri="{FF2B5EF4-FFF2-40B4-BE49-F238E27FC236}">
                <a16:creationId xmlns:a16="http://schemas.microsoft.com/office/drawing/2014/main" id="{02A16541-4F61-BE71-354D-307B5554D357}"/>
              </a:ext>
            </a:extLst>
          </p:cNvPr>
          <p:cNvSpPr/>
          <p:nvPr/>
        </p:nvSpPr>
        <p:spPr>
          <a:xfrm>
            <a:off x="3177367" y="3114444"/>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6</a:t>
            </a:r>
          </a:p>
        </p:txBody>
      </p:sp>
      <p:sp>
        <p:nvSpPr>
          <p:cNvPr id="70" name="Círculo: Vazio 69">
            <a:extLst>
              <a:ext uri="{FF2B5EF4-FFF2-40B4-BE49-F238E27FC236}">
                <a16:creationId xmlns:a16="http://schemas.microsoft.com/office/drawing/2014/main" id="{F6809F86-C705-F326-1E38-1CE60968253E}"/>
              </a:ext>
            </a:extLst>
          </p:cNvPr>
          <p:cNvSpPr/>
          <p:nvPr/>
        </p:nvSpPr>
        <p:spPr>
          <a:xfrm>
            <a:off x="9469958" y="441268"/>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71" name="Círculo: Vazio 70">
            <a:extLst>
              <a:ext uri="{FF2B5EF4-FFF2-40B4-BE49-F238E27FC236}">
                <a16:creationId xmlns:a16="http://schemas.microsoft.com/office/drawing/2014/main" id="{57748CC7-588B-6DAE-5971-382C20ACAEA5}"/>
              </a:ext>
            </a:extLst>
          </p:cNvPr>
          <p:cNvSpPr/>
          <p:nvPr/>
        </p:nvSpPr>
        <p:spPr>
          <a:xfrm>
            <a:off x="7392674" y="518392"/>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72" name="Círculo: Vazio 71">
            <a:extLst>
              <a:ext uri="{FF2B5EF4-FFF2-40B4-BE49-F238E27FC236}">
                <a16:creationId xmlns:a16="http://schemas.microsoft.com/office/drawing/2014/main" id="{2AC658D4-39ED-7795-2DB4-A89C1261B51C}"/>
              </a:ext>
            </a:extLst>
          </p:cNvPr>
          <p:cNvSpPr/>
          <p:nvPr/>
        </p:nvSpPr>
        <p:spPr>
          <a:xfrm>
            <a:off x="5232123" y="460413"/>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80" name="Sinal de Multiplicação 79">
            <a:extLst>
              <a:ext uri="{FF2B5EF4-FFF2-40B4-BE49-F238E27FC236}">
                <a16:creationId xmlns:a16="http://schemas.microsoft.com/office/drawing/2014/main" id="{7969575A-9ED2-0901-50D5-9909F34C9B53}"/>
              </a:ext>
            </a:extLst>
          </p:cNvPr>
          <p:cNvSpPr/>
          <p:nvPr/>
        </p:nvSpPr>
        <p:spPr>
          <a:xfrm>
            <a:off x="5154195" y="338392"/>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81" name="Sinal de Multiplicação 80">
            <a:extLst>
              <a:ext uri="{FF2B5EF4-FFF2-40B4-BE49-F238E27FC236}">
                <a16:creationId xmlns:a16="http://schemas.microsoft.com/office/drawing/2014/main" id="{7BDA84E3-3996-52F7-E554-4C5598BD263D}"/>
              </a:ext>
            </a:extLst>
          </p:cNvPr>
          <p:cNvSpPr/>
          <p:nvPr/>
        </p:nvSpPr>
        <p:spPr>
          <a:xfrm>
            <a:off x="9376309" y="356774"/>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82" name="Sinal de Multiplicação 81">
            <a:extLst>
              <a:ext uri="{FF2B5EF4-FFF2-40B4-BE49-F238E27FC236}">
                <a16:creationId xmlns:a16="http://schemas.microsoft.com/office/drawing/2014/main" id="{019BA51F-DC84-53E5-B050-A7E8332368AB}"/>
              </a:ext>
            </a:extLst>
          </p:cNvPr>
          <p:cNvSpPr/>
          <p:nvPr/>
        </p:nvSpPr>
        <p:spPr>
          <a:xfrm>
            <a:off x="7299255" y="301472"/>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20" name="Círculo: Vazio 119">
            <a:extLst>
              <a:ext uri="{FF2B5EF4-FFF2-40B4-BE49-F238E27FC236}">
                <a16:creationId xmlns:a16="http://schemas.microsoft.com/office/drawing/2014/main" id="{BAE6B301-1F68-CC56-1CE6-4B903142E213}"/>
              </a:ext>
            </a:extLst>
          </p:cNvPr>
          <p:cNvSpPr/>
          <p:nvPr/>
        </p:nvSpPr>
        <p:spPr>
          <a:xfrm>
            <a:off x="9463346" y="2362584"/>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121" name="Círculo: Vazio 120">
            <a:extLst>
              <a:ext uri="{FF2B5EF4-FFF2-40B4-BE49-F238E27FC236}">
                <a16:creationId xmlns:a16="http://schemas.microsoft.com/office/drawing/2014/main" id="{C71CEB24-8361-10F4-B484-092C06E6020E}"/>
              </a:ext>
            </a:extLst>
          </p:cNvPr>
          <p:cNvSpPr/>
          <p:nvPr/>
        </p:nvSpPr>
        <p:spPr>
          <a:xfrm>
            <a:off x="7376782" y="2406118"/>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122" name="Círculo: Vazio 121">
            <a:extLst>
              <a:ext uri="{FF2B5EF4-FFF2-40B4-BE49-F238E27FC236}">
                <a16:creationId xmlns:a16="http://schemas.microsoft.com/office/drawing/2014/main" id="{33FCC150-3C22-4778-9304-6C92826F5D3D}"/>
              </a:ext>
            </a:extLst>
          </p:cNvPr>
          <p:cNvSpPr/>
          <p:nvPr/>
        </p:nvSpPr>
        <p:spPr>
          <a:xfrm>
            <a:off x="5214966" y="2314006"/>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123" name="Círculo: Vazio 122">
            <a:extLst>
              <a:ext uri="{FF2B5EF4-FFF2-40B4-BE49-F238E27FC236}">
                <a16:creationId xmlns:a16="http://schemas.microsoft.com/office/drawing/2014/main" id="{F8C2CAB3-9FC3-5E7C-F521-E666E9F284AA}"/>
              </a:ext>
            </a:extLst>
          </p:cNvPr>
          <p:cNvSpPr/>
          <p:nvPr/>
        </p:nvSpPr>
        <p:spPr>
          <a:xfrm>
            <a:off x="9467449" y="4268228"/>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124" name="Círculo: Vazio 123">
            <a:extLst>
              <a:ext uri="{FF2B5EF4-FFF2-40B4-BE49-F238E27FC236}">
                <a16:creationId xmlns:a16="http://schemas.microsoft.com/office/drawing/2014/main" id="{EB83C9A7-1250-6C19-DA4B-9938CFDE32E0}"/>
              </a:ext>
            </a:extLst>
          </p:cNvPr>
          <p:cNvSpPr/>
          <p:nvPr/>
        </p:nvSpPr>
        <p:spPr>
          <a:xfrm>
            <a:off x="7392674" y="4228388"/>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125" name="Círculo: Vazio 124">
            <a:extLst>
              <a:ext uri="{FF2B5EF4-FFF2-40B4-BE49-F238E27FC236}">
                <a16:creationId xmlns:a16="http://schemas.microsoft.com/office/drawing/2014/main" id="{DECE2E39-9468-A29C-1FBE-87DB9601B77C}"/>
              </a:ext>
            </a:extLst>
          </p:cNvPr>
          <p:cNvSpPr/>
          <p:nvPr/>
        </p:nvSpPr>
        <p:spPr>
          <a:xfrm>
            <a:off x="5260630" y="4257695"/>
            <a:ext cx="1620000" cy="1620000"/>
          </a:xfrm>
          <a:prstGeom prst="don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solidFill>
                <a:schemeClr val="tx1"/>
              </a:solidFill>
            </a:endParaRPr>
          </a:p>
        </p:txBody>
      </p:sp>
      <p:sp>
        <p:nvSpPr>
          <p:cNvPr id="127" name="Círculo: Vazio 126">
            <a:extLst>
              <a:ext uri="{FF2B5EF4-FFF2-40B4-BE49-F238E27FC236}">
                <a16:creationId xmlns:a16="http://schemas.microsoft.com/office/drawing/2014/main" id="{83D6DC35-915D-40A8-C462-A8664EC08320}"/>
              </a:ext>
            </a:extLst>
          </p:cNvPr>
          <p:cNvSpPr/>
          <p:nvPr/>
        </p:nvSpPr>
        <p:spPr>
          <a:xfrm>
            <a:off x="5129046" y="345888"/>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8" name="Círculo: Vazio 127">
            <a:extLst>
              <a:ext uri="{FF2B5EF4-FFF2-40B4-BE49-F238E27FC236}">
                <a16:creationId xmlns:a16="http://schemas.microsoft.com/office/drawing/2014/main" id="{3BC9EE17-4171-993D-760C-A8DE0F1D881A}"/>
              </a:ext>
            </a:extLst>
          </p:cNvPr>
          <p:cNvSpPr/>
          <p:nvPr/>
        </p:nvSpPr>
        <p:spPr>
          <a:xfrm>
            <a:off x="7199134" y="375868"/>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9" name="Círculo: Vazio 128">
            <a:extLst>
              <a:ext uri="{FF2B5EF4-FFF2-40B4-BE49-F238E27FC236}">
                <a16:creationId xmlns:a16="http://schemas.microsoft.com/office/drawing/2014/main" id="{FEE521DA-39F6-E5A9-9CC6-AEA2A2E3638F}"/>
              </a:ext>
            </a:extLst>
          </p:cNvPr>
          <p:cNvSpPr/>
          <p:nvPr/>
        </p:nvSpPr>
        <p:spPr>
          <a:xfrm>
            <a:off x="9375208" y="345888"/>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3" name="Sinal de Multiplicação 82">
            <a:extLst>
              <a:ext uri="{FF2B5EF4-FFF2-40B4-BE49-F238E27FC236}">
                <a16:creationId xmlns:a16="http://schemas.microsoft.com/office/drawing/2014/main" id="{8E79A262-6860-68AB-1BD1-22D0BB623537}"/>
              </a:ext>
            </a:extLst>
          </p:cNvPr>
          <p:cNvSpPr/>
          <p:nvPr/>
        </p:nvSpPr>
        <p:spPr>
          <a:xfrm>
            <a:off x="5180582" y="2220584"/>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30" name="Círculo: Vazio 129">
            <a:extLst>
              <a:ext uri="{FF2B5EF4-FFF2-40B4-BE49-F238E27FC236}">
                <a16:creationId xmlns:a16="http://schemas.microsoft.com/office/drawing/2014/main" id="{D893F782-DD15-EFE3-171F-634A15935EB2}"/>
              </a:ext>
            </a:extLst>
          </p:cNvPr>
          <p:cNvSpPr/>
          <p:nvPr/>
        </p:nvSpPr>
        <p:spPr>
          <a:xfrm>
            <a:off x="5116730" y="2218584"/>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4" name="Sinal de Multiplicação 83">
            <a:extLst>
              <a:ext uri="{FF2B5EF4-FFF2-40B4-BE49-F238E27FC236}">
                <a16:creationId xmlns:a16="http://schemas.microsoft.com/office/drawing/2014/main" id="{C992D5A5-FF44-48F7-0A1E-B45ECCDF9567}"/>
              </a:ext>
            </a:extLst>
          </p:cNvPr>
          <p:cNvSpPr/>
          <p:nvPr/>
        </p:nvSpPr>
        <p:spPr>
          <a:xfrm>
            <a:off x="7299255" y="2191417"/>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31" name="Círculo: Vazio 130">
            <a:extLst>
              <a:ext uri="{FF2B5EF4-FFF2-40B4-BE49-F238E27FC236}">
                <a16:creationId xmlns:a16="http://schemas.microsoft.com/office/drawing/2014/main" id="{B305816B-5600-23A6-C3EE-807E10F72738}"/>
              </a:ext>
            </a:extLst>
          </p:cNvPr>
          <p:cNvSpPr/>
          <p:nvPr/>
        </p:nvSpPr>
        <p:spPr>
          <a:xfrm>
            <a:off x="7174188" y="2218584"/>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5" name="Sinal de Multiplicação 84">
            <a:extLst>
              <a:ext uri="{FF2B5EF4-FFF2-40B4-BE49-F238E27FC236}">
                <a16:creationId xmlns:a16="http://schemas.microsoft.com/office/drawing/2014/main" id="{32E13DDB-FD42-F2FF-E529-5F59DC15FFAB}"/>
              </a:ext>
            </a:extLst>
          </p:cNvPr>
          <p:cNvSpPr/>
          <p:nvPr/>
        </p:nvSpPr>
        <p:spPr>
          <a:xfrm>
            <a:off x="9373533" y="2207351"/>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32" name="Círculo: Vazio 131">
            <a:extLst>
              <a:ext uri="{FF2B5EF4-FFF2-40B4-BE49-F238E27FC236}">
                <a16:creationId xmlns:a16="http://schemas.microsoft.com/office/drawing/2014/main" id="{BEE9AB94-4C2D-8541-58FA-EFF35E3C53EF}"/>
              </a:ext>
            </a:extLst>
          </p:cNvPr>
          <p:cNvSpPr/>
          <p:nvPr/>
        </p:nvSpPr>
        <p:spPr>
          <a:xfrm>
            <a:off x="9350261" y="2232384"/>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6" name="Sinal de Multiplicação 85">
            <a:extLst>
              <a:ext uri="{FF2B5EF4-FFF2-40B4-BE49-F238E27FC236}">
                <a16:creationId xmlns:a16="http://schemas.microsoft.com/office/drawing/2014/main" id="{FD88DDF1-5C55-A204-C62E-CAF423536976}"/>
              </a:ext>
            </a:extLst>
          </p:cNvPr>
          <p:cNvSpPr/>
          <p:nvPr/>
        </p:nvSpPr>
        <p:spPr>
          <a:xfrm>
            <a:off x="5165592" y="4146612"/>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33" name="Círculo: Vazio 132">
            <a:extLst>
              <a:ext uri="{FF2B5EF4-FFF2-40B4-BE49-F238E27FC236}">
                <a16:creationId xmlns:a16="http://schemas.microsoft.com/office/drawing/2014/main" id="{DBD92085-BF01-7597-A92C-59C1B8EA4C3F}"/>
              </a:ext>
            </a:extLst>
          </p:cNvPr>
          <p:cNvSpPr/>
          <p:nvPr/>
        </p:nvSpPr>
        <p:spPr>
          <a:xfrm>
            <a:off x="5101226" y="4183418"/>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7" name="Sinal de Multiplicação 86">
            <a:extLst>
              <a:ext uri="{FF2B5EF4-FFF2-40B4-BE49-F238E27FC236}">
                <a16:creationId xmlns:a16="http://schemas.microsoft.com/office/drawing/2014/main" id="{3EE418DC-C6F5-A2E9-AFAE-1FBA9F1562DC}"/>
              </a:ext>
            </a:extLst>
          </p:cNvPr>
          <p:cNvSpPr/>
          <p:nvPr/>
        </p:nvSpPr>
        <p:spPr>
          <a:xfrm>
            <a:off x="7277300" y="4197998"/>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34" name="Círculo: Vazio 133">
            <a:extLst>
              <a:ext uri="{FF2B5EF4-FFF2-40B4-BE49-F238E27FC236}">
                <a16:creationId xmlns:a16="http://schemas.microsoft.com/office/drawing/2014/main" id="{6243D694-6475-65EB-BAE4-2B4022238EE5}"/>
              </a:ext>
            </a:extLst>
          </p:cNvPr>
          <p:cNvSpPr/>
          <p:nvPr/>
        </p:nvSpPr>
        <p:spPr>
          <a:xfrm>
            <a:off x="7177355" y="4197998"/>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8" name="Sinal de Multiplicação 87">
            <a:extLst>
              <a:ext uri="{FF2B5EF4-FFF2-40B4-BE49-F238E27FC236}">
                <a16:creationId xmlns:a16="http://schemas.microsoft.com/office/drawing/2014/main" id="{BB171F2B-A564-C7DA-3E23-97FDCB1010AB}"/>
              </a:ext>
            </a:extLst>
          </p:cNvPr>
          <p:cNvSpPr/>
          <p:nvPr/>
        </p:nvSpPr>
        <p:spPr>
          <a:xfrm>
            <a:off x="9413300" y="4197998"/>
            <a:ext cx="1800000" cy="180000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35" name="Círculo: Vazio 134">
            <a:extLst>
              <a:ext uri="{FF2B5EF4-FFF2-40B4-BE49-F238E27FC236}">
                <a16:creationId xmlns:a16="http://schemas.microsoft.com/office/drawing/2014/main" id="{22B9A8BF-D9C9-C9B6-A05F-39DBB86BB09B}"/>
              </a:ext>
            </a:extLst>
          </p:cNvPr>
          <p:cNvSpPr/>
          <p:nvPr/>
        </p:nvSpPr>
        <p:spPr>
          <a:xfrm>
            <a:off x="9350261" y="4182950"/>
            <a:ext cx="288000" cy="288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7" name="Sinal de Multiplicação 136">
            <a:extLst>
              <a:ext uri="{FF2B5EF4-FFF2-40B4-BE49-F238E27FC236}">
                <a16:creationId xmlns:a16="http://schemas.microsoft.com/office/drawing/2014/main" id="{4BB069E0-EFC7-7383-FA32-205E5EB7853A}"/>
              </a:ext>
            </a:extLst>
          </p:cNvPr>
          <p:cNvSpPr/>
          <p:nvPr/>
        </p:nvSpPr>
        <p:spPr>
          <a:xfrm>
            <a:off x="8839850" y="315908"/>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8" name="Sinal de Multiplicação 137">
            <a:extLst>
              <a:ext uri="{FF2B5EF4-FFF2-40B4-BE49-F238E27FC236}">
                <a16:creationId xmlns:a16="http://schemas.microsoft.com/office/drawing/2014/main" id="{1DF2A01D-9AD7-B295-793D-D0A1DE288CD5}"/>
              </a:ext>
            </a:extLst>
          </p:cNvPr>
          <p:cNvSpPr/>
          <p:nvPr/>
        </p:nvSpPr>
        <p:spPr>
          <a:xfrm>
            <a:off x="10862229" y="315908"/>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9" name="Sinal de Multiplicação 138">
            <a:extLst>
              <a:ext uri="{FF2B5EF4-FFF2-40B4-BE49-F238E27FC236}">
                <a16:creationId xmlns:a16="http://schemas.microsoft.com/office/drawing/2014/main" id="{FC8BAB13-7A66-7F91-1CC4-1BF138CBA86C}"/>
              </a:ext>
            </a:extLst>
          </p:cNvPr>
          <p:cNvSpPr/>
          <p:nvPr/>
        </p:nvSpPr>
        <p:spPr>
          <a:xfrm>
            <a:off x="6668310" y="2175526"/>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0" name="Sinal de Multiplicação 139">
            <a:extLst>
              <a:ext uri="{FF2B5EF4-FFF2-40B4-BE49-F238E27FC236}">
                <a16:creationId xmlns:a16="http://schemas.microsoft.com/office/drawing/2014/main" id="{D306B3BF-A214-A195-C936-00789CD80C2D}"/>
              </a:ext>
            </a:extLst>
          </p:cNvPr>
          <p:cNvSpPr/>
          <p:nvPr/>
        </p:nvSpPr>
        <p:spPr>
          <a:xfrm>
            <a:off x="8839850" y="2175018"/>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2" name="Sinal de Multiplicação 141">
            <a:extLst>
              <a:ext uri="{FF2B5EF4-FFF2-40B4-BE49-F238E27FC236}">
                <a16:creationId xmlns:a16="http://schemas.microsoft.com/office/drawing/2014/main" id="{2FF67450-992A-1680-74A1-6274F34927B3}"/>
              </a:ext>
            </a:extLst>
          </p:cNvPr>
          <p:cNvSpPr/>
          <p:nvPr/>
        </p:nvSpPr>
        <p:spPr>
          <a:xfrm>
            <a:off x="6669098" y="4137563"/>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3" name="Sinal de Multiplicação 142">
            <a:extLst>
              <a:ext uri="{FF2B5EF4-FFF2-40B4-BE49-F238E27FC236}">
                <a16:creationId xmlns:a16="http://schemas.microsoft.com/office/drawing/2014/main" id="{C84014C6-14E2-4019-4723-C0E16A48DDBE}"/>
              </a:ext>
            </a:extLst>
          </p:cNvPr>
          <p:cNvSpPr/>
          <p:nvPr/>
        </p:nvSpPr>
        <p:spPr>
          <a:xfrm>
            <a:off x="8839850" y="4137563"/>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4" name="Sinal de Multiplicação 143">
            <a:extLst>
              <a:ext uri="{FF2B5EF4-FFF2-40B4-BE49-F238E27FC236}">
                <a16:creationId xmlns:a16="http://schemas.microsoft.com/office/drawing/2014/main" id="{194DC2CA-1AB8-2853-59A7-75A2517ED373}"/>
              </a:ext>
            </a:extLst>
          </p:cNvPr>
          <p:cNvSpPr/>
          <p:nvPr/>
        </p:nvSpPr>
        <p:spPr>
          <a:xfrm>
            <a:off x="10896127" y="4110950"/>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5" name="Sinal de Multiplicação 144">
            <a:extLst>
              <a:ext uri="{FF2B5EF4-FFF2-40B4-BE49-F238E27FC236}">
                <a16:creationId xmlns:a16="http://schemas.microsoft.com/office/drawing/2014/main" id="{074046C6-B0A2-899A-0461-D36868DA0FF8}"/>
              </a:ext>
            </a:extLst>
          </p:cNvPr>
          <p:cNvSpPr/>
          <p:nvPr/>
        </p:nvSpPr>
        <p:spPr>
          <a:xfrm>
            <a:off x="6665778" y="258586"/>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6" name="Sinal de Multiplicação 145">
            <a:extLst>
              <a:ext uri="{FF2B5EF4-FFF2-40B4-BE49-F238E27FC236}">
                <a16:creationId xmlns:a16="http://schemas.microsoft.com/office/drawing/2014/main" id="{7C0623E5-F5F4-A20A-0D43-3330D8B093FA}"/>
              </a:ext>
            </a:extLst>
          </p:cNvPr>
          <p:cNvSpPr/>
          <p:nvPr/>
        </p:nvSpPr>
        <p:spPr>
          <a:xfrm>
            <a:off x="10871449" y="2144847"/>
            <a:ext cx="432000" cy="432000"/>
          </a:xfrm>
          <a:prstGeom prst="mathMultipl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E4782686-F081-2C43-AC81-D4D55A90A23E}"/>
              </a:ext>
            </a:extLst>
          </p:cNvPr>
          <p:cNvSpPr/>
          <p:nvPr/>
        </p:nvSpPr>
        <p:spPr>
          <a:xfrm>
            <a:off x="861838" y="5269459"/>
            <a:ext cx="3035529" cy="923330"/>
          </a:xfrm>
          <a:prstGeom prst="rect">
            <a:avLst/>
          </a:prstGeom>
          <a:noFill/>
        </p:spPr>
        <p:txBody>
          <a:bodyPr wrap="square" lIns="91440" tIns="45720" rIns="91440" bIns="45720">
            <a:spAutoFit/>
          </a:bodyPr>
          <a:lstStyle/>
          <a:p>
            <a:pPr algn="ctr"/>
            <a:r>
              <a:rPr lang="pt-B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Showcard Gothic" panose="04020904020102020604" pitchFamily="82" charset="0"/>
              </a:rPr>
              <a:t>choo</a:t>
            </a:r>
            <a:r>
              <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Showcard Gothic" panose="04020904020102020604" pitchFamily="82" charset="0"/>
              </a:rPr>
              <a:t>se</a:t>
            </a:r>
            <a:endParaRPr lang="pt-B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Showcard Gothic" panose="04020904020102020604" pitchFamily="82" charset="0"/>
            </a:endParaRPr>
          </a:p>
        </p:txBody>
      </p:sp>
    </p:spTree>
    <p:extLst>
      <p:ext uri="{BB962C8B-B14F-4D97-AF65-F5344CB8AC3E}">
        <p14:creationId xmlns:p14="http://schemas.microsoft.com/office/powerpoint/2010/main" val="2933495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childTnLst>
              </p:cTn>
              <p:nextCondLst>
                <p:cond evt="onClick" delay="0">
                  <p:tgtEl>
                    <p:spTgt spid="127"/>
                  </p:tgtEl>
                </p:cond>
              </p:nextCondLst>
            </p:seq>
            <p:seq concurrent="1" nextAc="seek">
              <p:cTn id="8" restart="whenNotActive" fill="hold" evtFilter="cancelBubble" nodeType="interactiveSeq">
                <p:stCondLst>
                  <p:cond evt="onClick" delay="0">
                    <p:tgtEl>
                      <p:spTgt spid="128"/>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barn(inVertical)">
                                      <p:cBhvr>
                                        <p:cTn id="13" dur="500"/>
                                        <p:tgtEl>
                                          <p:spTgt spid="71"/>
                                        </p:tgtEl>
                                      </p:cBhvr>
                                    </p:animEffect>
                                  </p:childTnLst>
                                </p:cTn>
                              </p:par>
                            </p:childTnLst>
                          </p:cTn>
                        </p:par>
                      </p:childTnLst>
                    </p:cTn>
                  </p:par>
                </p:childTnLst>
              </p:cTn>
              <p:nextCondLst>
                <p:cond evt="onClick" delay="0">
                  <p:tgtEl>
                    <p:spTgt spid="128"/>
                  </p:tgtEl>
                </p:cond>
              </p:nextCondLst>
            </p:seq>
            <p:seq concurrent="1" nextAc="seek">
              <p:cTn id="14" restart="whenNotActive" fill="hold" evtFilter="cancelBubble" nodeType="interactiveSeq">
                <p:stCondLst>
                  <p:cond evt="onClick" delay="0">
                    <p:tgtEl>
                      <p:spTgt spid="12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childTnLst>
                          </p:cTn>
                        </p:par>
                      </p:childTnLst>
                    </p:cTn>
                  </p:par>
                </p:childTnLst>
              </p:cTn>
              <p:nextCondLst>
                <p:cond evt="onClick" delay="0">
                  <p:tgtEl>
                    <p:spTgt spid="129"/>
                  </p:tgtEl>
                </p:cond>
              </p:nextCondLst>
            </p:seq>
            <p:seq concurrent="1" nextAc="seek">
              <p:cTn id="20" restart="whenNotActive" fill="hold" evtFilter="cancelBubble" nodeType="interactiveSeq">
                <p:stCondLst>
                  <p:cond evt="onClick" delay="0">
                    <p:tgtEl>
                      <p:spTgt spid="130"/>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barn(inVertical)">
                                      <p:cBhvr>
                                        <p:cTn id="25" dur="500"/>
                                        <p:tgtEl>
                                          <p:spTgt spid="122"/>
                                        </p:tgtEl>
                                      </p:cBhvr>
                                    </p:animEffect>
                                  </p:childTnLst>
                                </p:cTn>
                              </p:par>
                            </p:childTnLst>
                          </p:cTn>
                        </p:par>
                      </p:childTnLst>
                    </p:cTn>
                  </p:par>
                </p:childTnLst>
              </p:cTn>
              <p:nextCondLst>
                <p:cond evt="onClick" delay="0">
                  <p:tgtEl>
                    <p:spTgt spid="130"/>
                  </p:tgtEl>
                </p:cond>
              </p:nextCondLst>
            </p:seq>
            <p:seq concurrent="1" nextAc="seek">
              <p:cTn id="26" restart="whenNotActive" fill="hold" evtFilter="cancelBubble" nodeType="interactiveSeq">
                <p:stCondLst>
                  <p:cond evt="onClick" delay="0">
                    <p:tgtEl>
                      <p:spTgt spid="13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barn(inVertical)">
                                      <p:cBhvr>
                                        <p:cTn id="31" dur="500"/>
                                        <p:tgtEl>
                                          <p:spTgt spid="121"/>
                                        </p:tgtEl>
                                      </p:cBhvr>
                                    </p:animEffect>
                                  </p:childTnLst>
                                </p:cTn>
                              </p:par>
                            </p:childTnLst>
                          </p:cTn>
                        </p:par>
                      </p:childTnLst>
                    </p:cTn>
                  </p:par>
                </p:childTnLst>
              </p:cTn>
              <p:nextCondLst>
                <p:cond evt="onClick" delay="0">
                  <p:tgtEl>
                    <p:spTgt spid="131"/>
                  </p:tgtEl>
                </p:cond>
              </p:nextCondLst>
            </p:seq>
            <p:seq concurrent="1" nextAc="seek">
              <p:cTn id="32" restart="whenNotActive" fill="hold" evtFilter="cancelBubble" nodeType="interactiveSeq">
                <p:stCondLst>
                  <p:cond evt="onClick" delay="0">
                    <p:tgtEl>
                      <p:spTgt spid="132"/>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barn(inVertical)">
                                      <p:cBhvr>
                                        <p:cTn id="37" dur="500"/>
                                        <p:tgtEl>
                                          <p:spTgt spid="120"/>
                                        </p:tgtEl>
                                      </p:cBhvr>
                                    </p:animEffect>
                                  </p:childTnLst>
                                </p:cTn>
                              </p:par>
                            </p:childTnLst>
                          </p:cTn>
                        </p:par>
                      </p:childTnLst>
                    </p:cTn>
                  </p:par>
                </p:childTnLst>
              </p:cTn>
              <p:nextCondLst>
                <p:cond evt="onClick" delay="0">
                  <p:tgtEl>
                    <p:spTgt spid="132"/>
                  </p:tgtEl>
                </p:cond>
              </p:nextCondLst>
            </p:seq>
            <p:seq concurrent="1" nextAc="seek">
              <p:cTn id="38" restart="whenNotActive" fill="hold" evtFilter="cancelBubble" nodeType="interactiveSeq">
                <p:stCondLst>
                  <p:cond evt="onClick" delay="0">
                    <p:tgtEl>
                      <p:spTgt spid="135"/>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barn(inVertical)">
                                      <p:cBhvr>
                                        <p:cTn id="43" dur="500"/>
                                        <p:tgtEl>
                                          <p:spTgt spid="123"/>
                                        </p:tgtEl>
                                      </p:cBhvr>
                                    </p:animEffect>
                                  </p:childTnLst>
                                </p:cTn>
                              </p:par>
                            </p:childTnLst>
                          </p:cTn>
                        </p:par>
                      </p:childTnLst>
                    </p:cTn>
                  </p:par>
                </p:childTnLst>
              </p:cTn>
              <p:nextCondLst>
                <p:cond evt="onClick" delay="0">
                  <p:tgtEl>
                    <p:spTgt spid="135"/>
                  </p:tgtEl>
                </p:cond>
              </p:nextCondLst>
            </p:seq>
            <p:seq concurrent="1" nextAc="seek">
              <p:cTn id="44" restart="whenNotActive" fill="hold" evtFilter="cancelBubble" nodeType="interactiveSeq">
                <p:stCondLst>
                  <p:cond evt="onClick" delay="0">
                    <p:tgtEl>
                      <p:spTgt spid="134"/>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4"/>
                                        </p:tgtEl>
                                        <p:attrNameLst>
                                          <p:attrName>style.visibility</p:attrName>
                                        </p:attrNameLst>
                                      </p:cBhvr>
                                      <p:to>
                                        <p:strVal val="visible"/>
                                      </p:to>
                                    </p:set>
                                    <p:animEffect transition="in" filter="barn(inVertical)">
                                      <p:cBhvr>
                                        <p:cTn id="49" dur="500"/>
                                        <p:tgtEl>
                                          <p:spTgt spid="124"/>
                                        </p:tgtEl>
                                      </p:cBhvr>
                                    </p:animEffect>
                                  </p:childTnLst>
                                </p:cTn>
                              </p:par>
                            </p:childTnLst>
                          </p:cTn>
                        </p:par>
                      </p:childTnLst>
                    </p:cTn>
                  </p:par>
                </p:childTnLst>
              </p:cTn>
              <p:nextCondLst>
                <p:cond evt="onClick" delay="0">
                  <p:tgtEl>
                    <p:spTgt spid="134"/>
                  </p:tgtEl>
                </p:cond>
              </p:nextCondLst>
            </p:seq>
            <p:seq concurrent="1" nextAc="seek">
              <p:cTn id="50" restart="whenNotActive" fill="hold" evtFilter="cancelBubble" nodeType="interactiveSeq">
                <p:stCondLst>
                  <p:cond evt="onClick" delay="0">
                    <p:tgtEl>
                      <p:spTgt spid="133"/>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5"/>
                                        </p:tgtEl>
                                        <p:attrNameLst>
                                          <p:attrName>style.visibility</p:attrName>
                                        </p:attrNameLst>
                                      </p:cBhvr>
                                      <p:to>
                                        <p:strVal val="visible"/>
                                      </p:to>
                                    </p:set>
                                    <p:animEffect transition="in" filter="barn(inVertical)">
                                      <p:cBhvr>
                                        <p:cTn id="55" dur="500"/>
                                        <p:tgtEl>
                                          <p:spTgt spid="125"/>
                                        </p:tgtEl>
                                      </p:cBhvr>
                                    </p:animEffect>
                                  </p:childTnLst>
                                </p:cTn>
                              </p:par>
                            </p:childTnLst>
                          </p:cTn>
                        </p:par>
                      </p:childTnLst>
                    </p:cTn>
                  </p:par>
                </p:childTnLst>
              </p:cTn>
              <p:nextCondLst>
                <p:cond evt="onClick" delay="0">
                  <p:tgtEl>
                    <p:spTgt spid="133"/>
                  </p:tgtEl>
                </p:cond>
              </p:nextCondLst>
            </p:seq>
            <p:seq concurrent="1" nextAc="seek">
              <p:cTn id="56" restart="whenNotActive" fill="hold" evtFilter="cancelBubble" nodeType="interactiveSeq">
                <p:stCondLst>
                  <p:cond evt="onClick" delay="0">
                    <p:tgtEl>
                      <p:spTgt spid="137"/>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barn(inVertical)">
                                      <p:cBhvr>
                                        <p:cTn id="61" dur="500"/>
                                        <p:tgtEl>
                                          <p:spTgt spid="82"/>
                                        </p:tgtEl>
                                      </p:cBhvr>
                                    </p:animEffect>
                                  </p:childTnLst>
                                </p:cTn>
                              </p:par>
                            </p:childTnLst>
                          </p:cTn>
                        </p:par>
                      </p:childTnLst>
                    </p:cTn>
                  </p:par>
                </p:childTnLst>
              </p:cTn>
              <p:nextCondLst>
                <p:cond evt="onClick" delay="0">
                  <p:tgtEl>
                    <p:spTgt spid="137"/>
                  </p:tgtEl>
                </p:cond>
              </p:nextCondLst>
            </p:seq>
            <p:seq concurrent="1" nextAc="seek">
              <p:cTn id="62" restart="whenNotActive" fill="hold" evtFilter="cancelBubble" nodeType="interactiveSeq">
                <p:stCondLst>
                  <p:cond evt="onClick" delay="0">
                    <p:tgtEl>
                      <p:spTgt spid="138"/>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barn(inVertical)">
                                      <p:cBhvr>
                                        <p:cTn id="67" dur="500"/>
                                        <p:tgtEl>
                                          <p:spTgt spid="81"/>
                                        </p:tgtEl>
                                      </p:cBhvr>
                                    </p:animEffect>
                                  </p:childTnLst>
                                </p:cTn>
                              </p:par>
                            </p:childTnLst>
                          </p:cTn>
                        </p:par>
                      </p:childTnLst>
                    </p:cTn>
                  </p:par>
                </p:childTnLst>
              </p:cTn>
              <p:nextCondLst>
                <p:cond evt="onClick" delay="0">
                  <p:tgtEl>
                    <p:spTgt spid="138"/>
                  </p:tgtEl>
                </p:cond>
              </p:nextCondLst>
            </p:seq>
            <p:seq concurrent="1" nextAc="seek">
              <p:cTn id="68" restart="whenNotActive" fill="hold" evtFilter="cancelBubble" nodeType="interactiveSeq">
                <p:stCondLst>
                  <p:cond evt="onClick" delay="0">
                    <p:tgtEl>
                      <p:spTgt spid="139"/>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barn(inVertical)">
                                      <p:cBhvr>
                                        <p:cTn id="73" dur="500"/>
                                        <p:tgtEl>
                                          <p:spTgt spid="83"/>
                                        </p:tgtEl>
                                      </p:cBhvr>
                                    </p:animEffect>
                                  </p:childTnLst>
                                </p:cTn>
                              </p:par>
                            </p:childTnLst>
                          </p:cTn>
                        </p:par>
                      </p:childTnLst>
                    </p:cTn>
                  </p:par>
                </p:childTnLst>
              </p:cTn>
              <p:nextCondLst>
                <p:cond evt="onClick" delay="0">
                  <p:tgtEl>
                    <p:spTgt spid="139"/>
                  </p:tgtEl>
                </p:cond>
              </p:nextCondLst>
            </p:seq>
            <p:seq concurrent="1" nextAc="seek">
              <p:cTn id="74" restart="whenNotActive" fill="hold" evtFilter="cancelBubble" nodeType="interactiveSeq">
                <p:stCondLst>
                  <p:cond evt="onClick" delay="0">
                    <p:tgtEl>
                      <p:spTgt spid="140"/>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4"/>
                                        </p:tgtEl>
                                        <p:attrNameLst>
                                          <p:attrName>style.visibility</p:attrName>
                                        </p:attrNameLst>
                                      </p:cBhvr>
                                      <p:to>
                                        <p:strVal val="visible"/>
                                      </p:to>
                                    </p:set>
                                    <p:animEffect transition="in" filter="barn(inVertical)">
                                      <p:cBhvr>
                                        <p:cTn id="79" dur="500"/>
                                        <p:tgtEl>
                                          <p:spTgt spid="84"/>
                                        </p:tgtEl>
                                      </p:cBhvr>
                                    </p:animEffect>
                                  </p:childTnLst>
                                </p:cTn>
                              </p:par>
                            </p:childTnLst>
                          </p:cTn>
                        </p:par>
                      </p:childTnLst>
                    </p:cTn>
                  </p:par>
                </p:childTnLst>
              </p:cTn>
              <p:nextCondLst>
                <p:cond evt="onClick" delay="0">
                  <p:tgtEl>
                    <p:spTgt spid="140"/>
                  </p:tgtEl>
                </p:cond>
              </p:nextCondLst>
            </p:seq>
            <p:seq concurrent="1" nextAc="seek">
              <p:cTn id="80" restart="whenNotActive" fill="hold" evtFilter="cancelBubble" nodeType="interactiveSeq">
                <p:stCondLst>
                  <p:cond evt="onClick" delay="0">
                    <p:tgtEl>
                      <p:spTgt spid="142"/>
                    </p:tgtEl>
                  </p:cond>
                </p:stCondLst>
                <p:endSync evt="end" delay="0">
                  <p:rtn val="all"/>
                </p:endSync>
                <p:childTnLst>
                  <p:par>
                    <p:cTn id="81" fill="hold">
                      <p:stCondLst>
                        <p:cond delay="0"/>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barn(inVertical)">
                                      <p:cBhvr>
                                        <p:cTn id="85" dur="500"/>
                                        <p:tgtEl>
                                          <p:spTgt spid="86"/>
                                        </p:tgtEl>
                                      </p:cBhvr>
                                    </p:animEffect>
                                  </p:childTnLst>
                                </p:cTn>
                              </p:par>
                            </p:childTnLst>
                          </p:cTn>
                        </p:par>
                      </p:childTnLst>
                    </p:cTn>
                  </p:par>
                </p:childTnLst>
              </p:cTn>
              <p:nextCondLst>
                <p:cond evt="onClick" delay="0">
                  <p:tgtEl>
                    <p:spTgt spid="142"/>
                  </p:tgtEl>
                </p:cond>
              </p:nextCondLst>
            </p:seq>
            <p:seq concurrent="1" nextAc="seek">
              <p:cTn id="86" restart="whenNotActive" fill="hold" evtFilter="cancelBubble" nodeType="interactiveSeq">
                <p:stCondLst>
                  <p:cond evt="onClick" delay="0">
                    <p:tgtEl>
                      <p:spTgt spid="143"/>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barn(inVertical)">
                                      <p:cBhvr>
                                        <p:cTn id="91" dur="500"/>
                                        <p:tgtEl>
                                          <p:spTgt spid="87"/>
                                        </p:tgtEl>
                                      </p:cBhvr>
                                    </p:animEffect>
                                  </p:childTnLst>
                                </p:cTn>
                              </p:par>
                            </p:childTnLst>
                          </p:cTn>
                        </p:par>
                      </p:childTnLst>
                    </p:cTn>
                  </p:par>
                </p:childTnLst>
              </p:cTn>
              <p:nextCondLst>
                <p:cond evt="onClick" delay="0">
                  <p:tgtEl>
                    <p:spTgt spid="143"/>
                  </p:tgtEl>
                </p:cond>
              </p:nextCondLst>
            </p:seq>
            <p:seq concurrent="1" nextAc="seek">
              <p:cTn id="92" restart="whenNotActive" fill="hold" evtFilter="cancelBubble" nodeType="interactiveSeq">
                <p:stCondLst>
                  <p:cond evt="onClick" delay="0">
                    <p:tgtEl>
                      <p:spTgt spid="144"/>
                    </p:tgtEl>
                  </p:cond>
                </p:stCondLst>
                <p:endSync evt="end" delay="0">
                  <p:rtn val="all"/>
                </p:endSync>
                <p:childTnLst>
                  <p:par>
                    <p:cTn id="93" fill="hold">
                      <p:stCondLst>
                        <p:cond delay="0"/>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barn(inVertical)">
                                      <p:cBhvr>
                                        <p:cTn id="97" dur="500"/>
                                        <p:tgtEl>
                                          <p:spTgt spid="88"/>
                                        </p:tgtEl>
                                      </p:cBhvr>
                                    </p:animEffect>
                                  </p:childTnLst>
                                </p:cTn>
                              </p:par>
                            </p:childTnLst>
                          </p:cTn>
                        </p:par>
                      </p:childTnLst>
                    </p:cTn>
                  </p:par>
                </p:childTnLst>
              </p:cTn>
              <p:nextCondLst>
                <p:cond evt="onClick" delay="0">
                  <p:tgtEl>
                    <p:spTgt spid="144"/>
                  </p:tgtEl>
                </p:cond>
              </p:nextCondLst>
            </p:seq>
            <p:seq concurrent="1" nextAc="seek">
              <p:cTn id="98" restart="whenNotActive" fill="hold" evtFilter="cancelBubble" nodeType="interactiveSeq">
                <p:stCondLst>
                  <p:cond evt="onClick" delay="0">
                    <p:tgtEl>
                      <p:spTgt spid="145"/>
                    </p:tgtEl>
                  </p:cond>
                </p:stCondLst>
                <p:endSync evt="end" delay="0">
                  <p:rtn val="all"/>
                </p:endSync>
                <p:childTnLst>
                  <p:par>
                    <p:cTn id="99" fill="hold">
                      <p:stCondLst>
                        <p:cond delay="0"/>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barn(inVertical)">
                                      <p:cBhvr>
                                        <p:cTn id="103" dur="500"/>
                                        <p:tgtEl>
                                          <p:spTgt spid="80"/>
                                        </p:tgtEl>
                                      </p:cBhvr>
                                    </p:animEffect>
                                  </p:childTnLst>
                                </p:cTn>
                              </p:par>
                            </p:childTnLst>
                          </p:cTn>
                        </p:par>
                      </p:childTnLst>
                    </p:cTn>
                  </p:par>
                </p:childTnLst>
              </p:cTn>
              <p:nextCondLst>
                <p:cond evt="onClick" delay="0">
                  <p:tgtEl>
                    <p:spTgt spid="145"/>
                  </p:tgtEl>
                </p:cond>
              </p:nextCondLst>
            </p:seq>
            <p:seq concurrent="1" nextAc="seek">
              <p:cTn id="104" restart="whenNotActive" fill="hold" evtFilter="cancelBubble" nodeType="interactiveSeq">
                <p:stCondLst>
                  <p:cond evt="onClick" delay="0">
                    <p:tgtEl>
                      <p:spTgt spid="146"/>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barn(inVertical)">
                                      <p:cBhvr>
                                        <p:cTn id="109" dur="500"/>
                                        <p:tgtEl>
                                          <p:spTgt spid="85"/>
                                        </p:tgtEl>
                                      </p:cBhvr>
                                    </p:animEffect>
                                  </p:childTnLst>
                                </p:cTn>
                              </p:par>
                            </p:childTnLst>
                          </p:cTn>
                        </p:par>
                      </p:childTnLst>
                    </p:cTn>
                  </p:par>
                </p:childTnLst>
              </p:cTn>
              <p:nextCondLst>
                <p:cond evt="onClick" delay="0">
                  <p:tgtEl>
                    <p:spTgt spid="146"/>
                  </p:tgtEl>
                </p:cond>
              </p:nextCondLst>
            </p:seq>
          </p:childTnLst>
        </p:cTn>
      </p:par>
    </p:tnLst>
    <p:bldLst>
      <p:bldP spid="70" grpId="0" animBg="1"/>
      <p:bldP spid="71" grpId="0" animBg="1"/>
      <p:bldP spid="72" grpId="0" animBg="1"/>
      <p:bldP spid="80" grpId="0" animBg="1"/>
      <p:bldP spid="81" grpId="0" animBg="1"/>
      <p:bldP spid="82" grpId="0" animBg="1"/>
      <p:bldP spid="120" grpId="0" animBg="1"/>
      <p:bldP spid="121" grpId="0" animBg="1"/>
      <p:bldP spid="122" grpId="0" animBg="1"/>
      <p:bldP spid="123" grpId="0" animBg="1"/>
      <p:bldP spid="124" grpId="0" animBg="1"/>
      <p:bldP spid="125" grpId="0" animBg="1"/>
      <p:bldP spid="83" grpId="0" animBg="1"/>
      <p:bldP spid="84" grpId="0" animBg="1"/>
      <p:bldP spid="85" grpId="0" animBg="1"/>
      <p:bldP spid="86" grpId="0" animBg="1"/>
      <p:bldP spid="87" grpId="0" animBg="1"/>
      <p:bldP spid="8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D1FC3F8-4FBF-E7FA-2410-F89F0676C15D}"/>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113617AF-8D6A-0035-6BD6-31C75CC75E94}"/>
              </a:ext>
            </a:extLst>
          </p:cNvPr>
          <p:cNvSpPr txBox="1"/>
          <p:nvPr/>
        </p:nvSpPr>
        <p:spPr>
          <a:xfrm>
            <a:off x="849279" y="2349581"/>
            <a:ext cx="9520652" cy="2585323"/>
          </a:xfrm>
          <a:prstGeom prst="rect">
            <a:avLst/>
          </a:prstGeom>
          <a:noFill/>
        </p:spPr>
        <p:txBody>
          <a:bodyPr wrap="square" lIns="91440" tIns="45720" rIns="91440" bIns="45720" rtlCol="0" anchor="t">
            <a:spAutoFit/>
          </a:bodyPr>
          <a:lstStyle/>
          <a:p>
            <a:pPr algn="ctr"/>
            <a:r>
              <a:rPr lang="en-US" sz="5400" b="1" dirty="0">
                <a:solidFill>
                  <a:srgbClr val="000000"/>
                </a:solidFill>
                <a:latin typeface="Aharoni"/>
                <a:cs typeface="Aharoni"/>
              </a:rPr>
              <a:t>How does a battery work, and what are its </a:t>
            </a:r>
            <a:r>
              <a:rPr lang="en-US" sz="5400" b="1" dirty="0">
                <a:solidFill>
                  <a:srgbClr val="00B050"/>
                </a:solidFill>
                <a:latin typeface="Aharoni"/>
                <a:cs typeface="Aharoni"/>
              </a:rPr>
              <a:t>three</a:t>
            </a:r>
            <a:r>
              <a:rPr lang="en-US" sz="5400" b="1" dirty="0">
                <a:solidFill>
                  <a:schemeClr val="accent1">
                    <a:lumMod val="76000"/>
                  </a:schemeClr>
                </a:solidFill>
                <a:latin typeface="Aharoni"/>
                <a:cs typeface="Aharoni"/>
              </a:rPr>
              <a:t> </a:t>
            </a:r>
            <a:r>
              <a:rPr lang="en-US" sz="5400" b="1" dirty="0">
                <a:solidFill>
                  <a:srgbClr val="000000"/>
                </a:solidFill>
                <a:latin typeface="Aharoni"/>
                <a:cs typeface="Aharoni"/>
              </a:rPr>
              <a:t>key parts?</a:t>
            </a:r>
            <a:endParaRPr lang="en-US" sz="5400" b="1" dirty="0">
              <a:solidFill>
                <a:srgbClr val="000000"/>
              </a:solidFill>
              <a:latin typeface="Aharoni" panose="02010803020104030203" pitchFamily="2" charset="-79"/>
              <a:cs typeface="Aharoni" panose="02010803020104030203" pitchFamily="2" charset="-79"/>
            </a:endParaRPr>
          </a:p>
        </p:txBody>
      </p:sp>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1</a:t>
            </a:r>
          </a:p>
        </p:txBody>
      </p:sp>
      <p:pic>
        <p:nvPicPr>
          <p:cNvPr id="15" name="Picture 14">
            <a:hlinkClick r:id="rId2" action="ppaction://hlinksldjump"/>
            <a:extLst>
              <a:ext uri="{FF2B5EF4-FFF2-40B4-BE49-F238E27FC236}">
                <a16:creationId xmlns:a16="http://schemas.microsoft.com/office/drawing/2014/main" id="{5F07D508-C973-ABB1-902F-CB6CE763D1FA}"/>
              </a:ext>
            </a:extLst>
          </p:cNvPr>
          <p:cNvPicPr>
            <a:picLocks noChangeAspect="1"/>
          </p:cNvPicPr>
          <p:nvPr/>
        </p:nvPicPr>
        <p:blipFill>
          <a:blip r:embed="rId3"/>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6424B08-33C6-1281-A579-6D7B1155D0AA}"/>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grpSp>
        <p:nvGrpSpPr>
          <p:cNvPr id="18" name="Group 17">
            <a:extLst>
              <a:ext uri="{FF2B5EF4-FFF2-40B4-BE49-F238E27FC236}">
                <a16:creationId xmlns:a16="http://schemas.microsoft.com/office/drawing/2014/main" id="{A94F65F5-9EA8-9749-2F36-76BAE90F5A88}"/>
              </a:ext>
            </a:extLst>
          </p:cNvPr>
          <p:cNvGrpSpPr/>
          <p:nvPr/>
        </p:nvGrpSpPr>
        <p:grpSpPr>
          <a:xfrm>
            <a:off x="8572868" y="213797"/>
            <a:ext cx="2989545" cy="2168748"/>
            <a:chOff x="1794072" y="2410168"/>
            <a:chExt cx="6133829" cy="2855683"/>
          </a:xfrm>
          <a:effectLst>
            <a:outerShdw blurRad="50800"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DF297874-24F7-AB60-F05A-52D3A3651512}"/>
                </a:ext>
              </a:extLst>
            </p:cNvPr>
            <p:cNvSpPr/>
            <p:nvPr/>
          </p:nvSpPr>
          <p:spPr>
            <a:xfrm>
              <a:off x="1987322" y="3388430"/>
              <a:ext cx="5640076" cy="1154805"/>
            </a:xfrm>
            <a:prstGeom prst="roundRect">
              <a:avLst>
                <a:gd name="adj" fmla="val 50000"/>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866540" rtl="0" eaLnBrk="1" latinLnBrk="0" hangingPunct="1">
                <a:defRPr sz="7600" kern="1200">
                  <a:solidFill>
                    <a:schemeClr val="lt1"/>
                  </a:solidFill>
                  <a:latin typeface="+mn-lt"/>
                  <a:ea typeface="+mn-ea"/>
                  <a:cs typeface="+mn-cs"/>
                </a:defRPr>
              </a:lvl1pPr>
              <a:lvl2pPr marL="1933270" algn="l" defTabSz="3866540" rtl="0" eaLnBrk="1" latinLnBrk="0" hangingPunct="1">
                <a:defRPr sz="7600" kern="1200">
                  <a:solidFill>
                    <a:schemeClr val="lt1"/>
                  </a:solidFill>
                  <a:latin typeface="+mn-lt"/>
                  <a:ea typeface="+mn-ea"/>
                  <a:cs typeface="+mn-cs"/>
                </a:defRPr>
              </a:lvl2pPr>
              <a:lvl3pPr marL="3866540" algn="l" defTabSz="3866540" rtl="0" eaLnBrk="1" latinLnBrk="0" hangingPunct="1">
                <a:defRPr sz="7600" kern="1200">
                  <a:solidFill>
                    <a:schemeClr val="lt1"/>
                  </a:solidFill>
                  <a:latin typeface="+mn-lt"/>
                  <a:ea typeface="+mn-ea"/>
                  <a:cs typeface="+mn-cs"/>
                </a:defRPr>
              </a:lvl3pPr>
              <a:lvl4pPr marL="5799811" algn="l" defTabSz="3866540" rtl="0" eaLnBrk="1" latinLnBrk="0" hangingPunct="1">
                <a:defRPr sz="7600" kern="1200">
                  <a:solidFill>
                    <a:schemeClr val="lt1"/>
                  </a:solidFill>
                  <a:latin typeface="+mn-lt"/>
                  <a:ea typeface="+mn-ea"/>
                  <a:cs typeface="+mn-cs"/>
                </a:defRPr>
              </a:lvl4pPr>
              <a:lvl5pPr marL="7733081" algn="l" defTabSz="3866540" rtl="0" eaLnBrk="1" latinLnBrk="0" hangingPunct="1">
                <a:defRPr sz="7600" kern="1200">
                  <a:solidFill>
                    <a:schemeClr val="lt1"/>
                  </a:solidFill>
                  <a:latin typeface="+mn-lt"/>
                  <a:ea typeface="+mn-ea"/>
                  <a:cs typeface="+mn-cs"/>
                </a:defRPr>
              </a:lvl5pPr>
              <a:lvl6pPr marL="9666351" algn="l" defTabSz="3866540" rtl="0" eaLnBrk="1" latinLnBrk="0" hangingPunct="1">
                <a:defRPr sz="7600" kern="1200">
                  <a:solidFill>
                    <a:schemeClr val="lt1"/>
                  </a:solidFill>
                  <a:latin typeface="+mn-lt"/>
                  <a:ea typeface="+mn-ea"/>
                  <a:cs typeface="+mn-cs"/>
                </a:defRPr>
              </a:lvl6pPr>
              <a:lvl7pPr marL="11599621" algn="l" defTabSz="3866540" rtl="0" eaLnBrk="1" latinLnBrk="0" hangingPunct="1">
                <a:defRPr sz="7600" kern="1200">
                  <a:solidFill>
                    <a:schemeClr val="lt1"/>
                  </a:solidFill>
                  <a:latin typeface="+mn-lt"/>
                  <a:ea typeface="+mn-ea"/>
                  <a:cs typeface="+mn-cs"/>
                </a:defRPr>
              </a:lvl7pPr>
              <a:lvl8pPr marL="13532891" algn="l" defTabSz="3866540" rtl="0" eaLnBrk="1" latinLnBrk="0" hangingPunct="1">
                <a:defRPr sz="7600" kern="1200">
                  <a:solidFill>
                    <a:schemeClr val="lt1"/>
                  </a:solidFill>
                  <a:latin typeface="+mn-lt"/>
                  <a:ea typeface="+mn-ea"/>
                  <a:cs typeface="+mn-cs"/>
                </a:defRPr>
              </a:lvl8pPr>
              <a:lvl9pPr marL="15466162" algn="l" defTabSz="3866540" rtl="0" eaLnBrk="1" latinLnBrk="0" hangingPunct="1">
                <a:defRPr sz="7600" kern="1200">
                  <a:solidFill>
                    <a:schemeClr val="lt1"/>
                  </a:solidFill>
                  <a:latin typeface="+mn-lt"/>
                  <a:ea typeface="+mn-ea"/>
                  <a:cs typeface="+mn-cs"/>
                </a:defRPr>
              </a:lvl9pPr>
            </a:lstStyle>
            <a:p>
              <a:pPr algn="ctr"/>
              <a:endParaRPr lang="en-US"/>
            </a:p>
          </p:txBody>
        </p:sp>
        <p:grpSp>
          <p:nvGrpSpPr>
            <p:cNvPr id="20" name="Group 19">
              <a:extLst>
                <a:ext uri="{FF2B5EF4-FFF2-40B4-BE49-F238E27FC236}">
                  <a16:creationId xmlns:a16="http://schemas.microsoft.com/office/drawing/2014/main" id="{8AC5A7D9-7B50-A8A6-8D24-DEAD7CDAFB9F}"/>
                </a:ext>
              </a:extLst>
            </p:cNvPr>
            <p:cNvGrpSpPr/>
            <p:nvPr/>
          </p:nvGrpSpPr>
          <p:grpSpPr>
            <a:xfrm>
              <a:off x="2452396" y="3772800"/>
              <a:ext cx="4573994" cy="1493051"/>
              <a:chOff x="7343774" y="13563600"/>
              <a:chExt cx="23717251" cy="8458200"/>
            </a:xfrm>
          </p:grpSpPr>
          <p:sp>
            <p:nvSpPr>
              <p:cNvPr id="26" name="Cylinder 25">
                <a:extLst>
                  <a:ext uri="{FF2B5EF4-FFF2-40B4-BE49-F238E27FC236}">
                    <a16:creationId xmlns:a16="http://schemas.microsoft.com/office/drawing/2014/main" id="{5A53A673-A9B3-A960-67FD-DD0B54455D90}"/>
                  </a:ext>
                </a:extLst>
              </p:cNvPr>
              <p:cNvSpPr/>
              <p:nvPr/>
            </p:nvSpPr>
            <p:spPr>
              <a:xfrm rot="16200000">
                <a:off x="15325725" y="6286500"/>
                <a:ext cx="8458200" cy="23012400"/>
              </a:xfrm>
              <a:prstGeom prst="can">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866540" rtl="0" eaLnBrk="1" latinLnBrk="0" hangingPunct="1">
                  <a:defRPr sz="7600" kern="1200">
                    <a:solidFill>
                      <a:schemeClr val="lt1"/>
                    </a:solidFill>
                    <a:latin typeface="+mn-lt"/>
                    <a:ea typeface="+mn-ea"/>
                    <a:cs typeface="+mn-cs"/>
                  </a:defRPr>
                </a:lvl1pPr>
                <a:lvl2pPr marL="1933270" algn="l" defTabSz="3866540" rtl="0" eaLnBrk="1" latinLnBrk="0" hangingPunct="1">
                  <a:defRPr sz="7600" kern="1200">
                    <a:solidFill>
                      <a:schemeClr val="lt1"/>
                    </a:solidFill>
                    <a:latin typeface="+mn-lt"/>
                    <a:ea typeface="+mn-ea"/>
                    <a:cs typeface="+mn-cs"/>
                  </a:defRPr>
                </a:lvl2pPr>
                <a:lvl3pPr marL="3866540" algn="l" defTabSz="3866540" rtl="0" eaLnBrk="1" latinLnBrk="0" hangingPunct="1">
                  <a:defRPr sz="7600" kern="1200">
                    <a:solidFill>
                      <a:schemeClr val="lt1"/>
                    </a:solidFill>
                    <a:latin typeface="+mn-lt"/>
                    <a:ea typeface="+mn-ea"/>
                    <a:cs typeface="+mn-cs"/>
                  </a:defRPr>
                </a:lvl3pPr>
                <a:lvl4pPr marL="5799811" algn="l" defTabSz="3866540" rtl="0" eaLnBrk="1" latinLnBrk="0" hangingPunct="1">
                  <a:defRPr sz="7600" kern="1200">
                    <a:solidFill>
                      <a:schemeClr val="lt1"/>
                    </a:solidFill>
                    <a:latin typeface="+mn-lt"/>
                    <a:ea typeface="+mn-ea"/>
                    <a:cs typeface="+mn-cs"/>
                  </a:defRPr>
                </a:lvl4pPr>
                <a:lvl5pPr marL="7733081" algn="l" defTabSz="3866540" rtl="0" eaLnBrk="1" latinLnBrk="0" hangingPunct="1">
                  <a:defRPr sz="7600" kern="1200">
                    <a:solidFill>
                      <a:schemeClr val="lt1"/>
                    </a:solidFill>
                    <a:latin typeface="+mn-lt"/>
                    <a:ea typeface="+mn-ea"/>
                    <a:cs typeface="+mn-cs"/>
                  </a:defRPr>
                </a:lvl5pPr>
                <a:lvl6pPr marL="9666351" algn="l" defTabSz="3866540" rtl="0" eaLnBrk="1" latinLnBrk="0" hangingPunct="1">
                  <a:defRPr sz="7600" kern="1200">
                    <a:solidFill>
                      <a:schemeClr val="lt1"/>
                    </a:solidFill>
                    <a:latin typeface="+mn-lt"/>
                    <a:ea typeface="+mn-ea"/>
                    <a:cs typeface="+mn-cs"/>
                  </a:defRPr>
                </a:lvl6pPr>
                <a:lvl7pPr marL="11599621" algn="l" defTabSz="3866540" rtl="0" eaLnBrk="1" latinLnBrk="0" hangingPunct="1">
                  <a:defRPr sz="7600" kern="1200">
                    <a:solidFill>
                      <a:schemeClr val="lt1"/>
                    </a:solidFill>
                    <a:latin typeface="+mn-lt"/>
                    <a:ea typeface="+mn-ea"/>
                    <a:cs typeface="+mn-cs"/>
                  </a:defRPr>
                </a:lvl7pPr>
                <a:lvl8pPr marL="13532891" algn="l" defTabSz="3866540" rtl="0" eaLnBrk="1" latinLnBrk="0" hangingPunct="1">
                  <a:defRPr sz="7600" kern="1200">
                    <a:solidFill>
                      <a:schemeClr val="lt1"/>
                    </a:solidFill>
                    <a:latin typeface="+mn-lt"/>
                    <a:ea typeface="+mn-ea"/>
                    <a:cs typeface="+mn-cs"/>
                  </a:defRPr>
                </a:lvl8pPr>
                <a:lvl9pPr marL="15466162" algn="l" defTabSz="3866540" rtl="0" eaLnBrk="1" latinLnBrk="0" hangingPunct="1">
                  <a:defRPr sz="7600" kern="1200">
                    <a:solidFill>
                      <a:schemeClr val="lt1"/>
                    </a:solidFill>
                    <a:latin typeface="+mn-lt"/>
                    <a:ea typeface="+mn-ea"/>
                    <a:cs typeface="+mn-cs"/>
                  </a:defRPr>
                </a:lvl9pPr>
              </a:lstStyle>
              <a:p>
                <a:pPr algn="ctr"/>
                <a:endParaRPr lang="en-US"/>
              </a:p>
            </p:txBody>
          </p:sp>
          <p:sp>
            <p:nvSpPr>
              <p:cNvPr id="27" name="Cylinder 26">
                <a:extLst>
                  <a:ext uri="{FF2B5EF4-FFF2-40B4-BE49-F238E27FC236}">
                    <a16:creationId xmlns:a16="http://schemas.microsoft.com/office/drawing/2014/main" id="{5F6186B8-B636-627E-967C-637FC1338DF6}"/>
                  </a:ext>
                </a:extLst>
              </p:cNvPr>
              <p:cNvSpPr/>
              <p:nvPr/>
            </p:nvSpPr>
            <p:spPr>
              <a:xfrm rot="16200000">
                <a:off x="6772274" y="16344901"/>
                <a:ext cx="3505200" cy="2362200"/>
              </a:xfrm>
              <a:prstGeom prst="can">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866540" rtl="0" eaLnBrk="1" latinLnBrk="0" hangingPunct="1">
                  <a:defRPr sz="7600" kern="1200">
                    <a:solidFill>
                      <a:schemeClr val="lt1"/>
                    </a:solidFill>
                    <a:latin typeface="+mn-lt"/>
                    <a:ea typeface="+mn-ea"/>
                    <a:cs typeface="+mn-cs"/>
                  </a:defRPr>
                </a:lvl1pPr>
                <a:lvl2pPr marL="1933270" algn="l" defTabSz="3866540" rtl="0" eaLnBrk="1" latinLnBrk="0" hangingPunct="1">
                  <a:defRPr sz="7600" kern="1200">
                    <a:solidFill>
                      <a:schemeClr val="lt1"/>
                    </a:solidFill>
                    <a:latin typeface="+mn-lt"/>
                    <a:ea typeface="+mn-ea"/>
                    <a:cs typeface="+mn-cs"/>
                  </a:defRPr>
                </a:lvl2pPr>
                <a:lvl3pPr marL="3866540" algn="l" defTabSz="3866540" rtl="0" eaLnBrk="1" latinLnBrk="0" hangingPunct="1">
                  <a:defRPr sz="7600" kern="1200">
                    <a:solidFill>
                      <a:schemeClr val="lt1"/>
                    </a:solidFill>
                    <a:latin typeface="+mn-lt"/>
                    <a:ea typeface="+mn-ea"/>
                    <a:cs typeface="+mn-cs"/>
                  </a:defRPr>
                </a:lvl3pPr>
                <a:lvl4pPr marL="5799811" algn="l" defTabSz="3866540" rtl="0" eaLnBrk="1" latinLnBrk="0" hangingPunct="1">
                  <a:defRPr sz="7600" kern="1200">
                    <a:solidFill>
                      <a:schemeClr val="lt1"/>
                    </a:solidFill>
                    <a:latin typeface="+mn-lt"/>
                    <a:ea typeface="+mn-ea"/>
                    <a:cs typeface="+mn-cs"/>
                  </a:defRPr>
                </a:lvl4pPr>
                <a:lvl5pPr marL="7733081" algn="l" defTabSz="3866540" rtl="0" eaLnBrk="1" latinLnBrk="0" hangingPunct="1">
                  <a:defRPr sz="7600" kern="1200">
                    <a:solidFill>
                      <a:schemeClr val="lt1"/>
                    </a:solidFill>
                    <a:latin typeface="+mn-lt"/>
                    <a:ea typeface="+mn-ea"/>
                    <a:cs typeface="+mn-cs"/>
                  </a:defRPr>
                </a:lvl5pPr>
                <a:lvl6pPr marL="9666351" algn="l" defTabSz="3866540" rtl="0" eaLnBrk="1" latinLnBrk="0" hangingPunct="1">
                  <a:defRPr sz="7600" kern="1200">
                    <a:solidFill>
                      <a:schemeClr val="lt1"/>
                    </a:solidFill>
                    <a:latin typeface="+mn-lt"/>
                    <a:ea typeface="+mn-ea"/>
                    <a:cs typeface="+mn-cs"/>
                  </a:defRPr>
                </a:lvl6pPr>
                <a:lvl7pPr marL="11599621" algn="l" defTabSz="3866540" rtl="0" eaLnBrk="1" latinLnBrk="0" hangingPunct="1">
                  <a:defRPr sz="7600" kern="1200">
                    <a:solidFill>
                      <a:schemeClr val="lt1"/>
                    </a:solidFill>
                    <a:latin typeface="+mn-lt"/>
                    <a:ea typeface="+mn-ea"/>
                    <a:cs typeface="+mn-cs"/>
                  </a:defRPr>
                </a:lvl7pPr>
                <a:lvl8pPr marL="13532891" algn="l" defTabSz="3866540" rtl="0" eaLnBrk="1" latinLnBrk="0" hangingPunct="1">
                  <a:defRPr sz="7600" kern="1200">
                    <a:solidFill>
                      <a:schemeClr val="lt1"/>
                    </a:solidFill>
                    <a:latin typeface="+mn-lt"/>
                    <a:ea typeface="+mn-ea"/>
                    <a:cs typeface="+mn-cs"/>
                  </a:defRPr>
                </a:lvl8pPr>
                <a:lvl9pPr marL="15466162" algn="l" defTabSz="3866540" rtl="0" eaLnBrk="1" latinLnBrk="0" hangingPunct="1">
                  <a:defRPr sz="7600" kern="1200">
                    <a:solidFill>
                      <a:schemeClr val="lt1"/>
                    </a:solidFill>
                    <a:latin typeface="+mn-lt"/>
                    <a:ea typeface="+mn-ea"/>
                    <a:cs typeface="+mn-cs"/>
                  </a:defRPr>
                </a:lvl9pPr>
              </a:lstStyle>
              <a:p>
                <a:pPr algn="ctr"/>
                <a:endParaRPr lang="en-US"/>
              </a:p>
            </p:txBody>
          </p:sp>
        </p:grpSp>
        <p:pic>
          <p:nvPicPr>
            <p:cNvPr id="21" name="Graphic 11" descr="Fluorescent Light Bulb outline">
              <a:extLst>
                <a:ext uri="{FF2B5EF4-FFF2-40B4-BE49-F238E27FC236}">
                  <a16:creationId xmlns:a16="http://schemas.microsoft.com/office/drawing/2014/main" id="{66E07CB4-4B80-2035-5AA3-9E0779B64D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11932" y="2410168"/>
              <a:ext cx="1477267" cy="1008443"/>
            </a:xfrm>
            <a:prstGeom prst="rect">
              <a:avLst/>
            </a:prstGeom>
          </p:spPr>
        </p:pic>
        <p:sp>
          <p:nvSpPr>
            <p:cNvPr id="22" name="Lightning Bolt 21">
              <a:extLst>
                <a:ext uri="{FF2B5EF4-FFF2-40B4-BE49-F238E27FC236}">
                  <a16:creationId xmlns:a16="http://schemas.microsoft.com/office/drawing/2014/main" id="{7207D8A2-8873-66CC-51CA-BC2553B9E648}"/>
                </a:ext>
              </a:extLst>
            </p:cNvPr>
            <p:cNvSpPr/>
            <p:nvPr/>
          </p:nvSpPr>
          <p:spPr>
            <a:xfrm flipH="1">
              <a:off x="1794072" y="3558940"/>
              <a:ext cx="493754" cy="561725"/>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866540" rtl="0" eaLnBrk="1" latinLnBrk="0" hangingPunct="1">
                <a:defRPr sz="7600" kern="1200">
                  <a:solidFill>
                    <a:schemeClr val="lt1"/>
                  </a:solidFill>
                  <a:latin typeface="+mn-lt"/>
                  <a:ea typeface="+mn-ea"/>
                  <a:cs typeface="+mn-cs"/>
                </a:defRPr>
              </a:lvl1pPr>
              <a:lvl2pPr marL="1933270" algn="l" defTabSz="3866540" rtl="0" eaLnBrk="1" latinLnBrk="0" hangingPunct="1">
                <a:defRPr sz="7600" kern="1200">
                  <a:solidFill>
                    <a:schemeClr val="lt1"/>
                  </a:solidFill>
                  <a:latin typeface="+mn-lt"/>
                  <a:ea typeface="+mn-ea"/>
                  <a:cs typeface="+mn-cs"/>
                </a:defRPr>
              </a:lvl2pPr>
              <a:lvl3pPr marL="3866540" algn="l" defTabSz="3866540" rtl="0" eaLnBrk="1" latinLnBrk="0" hangingPunct="1">
                <a:defRPr sz="7600" kern="1200">
                  <a:solidFill>
                    <a:schemeClr val="lt1"/>
                  </a:solidFill>
                  <a:latin typeface="+mn-lt"/>
                  <a:ea typeface="+mn-ea"/>
                  <a:cs typeface="+mn-cs"/>
                </a:defRPr>
              </a:lvl3pPr>
              <a:lvl4pPr marL="5799811" algn="l" defTabSz="3866540" rtl="0" eaLnBrk="1" latinLnBrk="0" hangingPunct="1">
                <a:defRPr sz="7600" kern="1200">
                  <a:solidFill>
                    <a:schemeClr val="lt1"/>
                  </a:solidFill>
                  <a:latin typeface="+mn-lt"/>
                  <a:ea typeface="+mn-ea"/>
                  <a:cs typeface="+mn-cs"/>
                </a:defRPr>
              </a:lvl4pPr>
              <a:lvl5pPr marL="7733081" algn="l" defTabSz="3866540" rtl="0" eaLnBrk="1" latinLnBrk="0" hangingPunct="1">
                <a:defRPr sz="7600" kern="1200">
                  <a:solidFill>
                    <a:schemeClr val="lt1"/>
                  </a:solidFill>
                  <a:latin typeface="+mn-lt"/>
                  <a:ea typeface="+mn-ea"/>
                  <a:cs typeface="+mn-cs"/>
                </a:defRPr>
              </a:lvl5pPr>
              <a:lvl6pPr marL="9666351" algn="l" defTabSz="3866540" rtl="0" eaLnBrk="1" latinLnBrk="0" hangingPunct="1">
                <a:defRPr sz="7600" kern="1200">
                  <a:solidFill>
                    <a:schemeClr val="lt1"/>
                  </a:solidFill>
                  <a:latin typeface="+mn-lt"/>
                  <a:ea typeface="+mn-ea"/>
                  <a:cs typeface="+mn-cs"/>
                </a:defRPr>
              </a:lvl6pPr>
              <a:lvl7pPr marL="11599621" algn="l" defTabSz="3866540" rtl="0" eaLnBrk="1" latinLnBrk="0" hangingPunct="1">
                <a:defRPr sz="7600" kern="1200">
                  <a:solidFill>
                    <a:schemeClr val="lt1"/>
                  </a:solidFill>
                  <a:latin typeface="+mn-lt"/>
                  <a:ea typeface="+mn-ea"/>
                  <a:cs typeface="+mn-cs"/>
                </a:defRPr>
              </a:lvl7pPr>
              <a:lvl8pPr marL="13532891" algn="l" defTabSz="3866540" rtl="0" eaLnBrk="1" latinLnBrk="0" hangingPunct="1">
                <a:defRPr sz="7600" kern="1200">
                  <a:solidFill>
                    <a:schemeClr val="lt1"/>
                  </a:solidFill>
                  <a:latin typeface="+mn-lt"/>
                  <a:ea typeface="+mn-ea"/>
                  <a:cs typeface="+mn-cs"/>
                </a:defRPr>
              </a:lvl8pPr>
              <a:lvl9pPr marL="15466162" algn="l" defTabSz="3866540" rtl="0" eaLnBrk="1" latinLnBrk="0" hangingPunct="1">
                <a:defRPr sz="7600" kern="1200">
                  <a:solidFill>
                    <a:schemeClr val="lt1"/>
                  </a:solidFill>
                  <a:latin typeface="+mn-lt"/>
                  <a:ea typeface="+mn-ea"/>
                  <a:cs typeface="+mn-cs"/>
                </a:defRPr>
              </a:lvl9pPr>
            </a:lstStyle>
            <a:p>
              <a:pPr algn="ctr"/>
              <a:endParaRPr lang="en-US"/>
            </a:p>
          </p:txBody>
        </p:sp>
        <p:pic>
          <p:nvPicPr>
            <p:cNvPr id="23" name="Picture 22" descr="Shape&#10;&#10;Description automatically generated">
              <a:extLst>
                <a:ext uri="{FF2B5EF4-FFF2-40B4-BE49-F238E27FC236}">
                  <a16:creationId xmlns:a16="http://schemas.microsoft.com/office/drawing/2014/main" id="{95538647-05EA-83F5-59E1-D0989033E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813" y="4291544"/>
              <a:ext cx="455563" cy="455563"/>
            </a:xfrm>
            <a:prstGeom prst="rect">
              <a:avLst/>
            </a:prstGeom>
          </p:spPr>
        </p:pic>
        <p:pic>
          <p:nvPicPr>
            <p:cNvPr id="24" name="Picture 4" descr="Green Plus Minus Hi | Free Images at Clker.com - vector clip art online,  royalty free &amp; public domain">
              <a:extLst>
                <a:ext uri="{FF2B5EF4-FFF2-40B4-BE49-F238E27FC236}">
                  <a16:creationId xmlns:a16="http://schemas.microsoft.com/office/drawing/2014/main" id="{436AD5D9-2632-E321-B0CF-B2D3550C9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642" y="4223862"/>
              <a:ext cx="593245" cy="590928"/>
            </a:xfrm>
            <a:prstGeom prst="rect">
              <a:avLst/>
            </a:prstGeom>
            <a:noFill/>
            <a:extLst>
              <a:ext uri="{909E8E84-426E-40DD-AFC4-6F175D3DCCD1}">
                <a14:hiddenFill xmlns:a14="http://schemas.microsoft.com/office/drawing/2010/main">
                  <a:solidFill>
                    <a:srgbClr val="FFFFFF"/>
                  </a:solidFill>
                </a14:hiddenFill>
              </a:ext>
            </a:extLst>
          </p:spPr>
        </p:pic>
        <p:sp>
          <p:nvSpPr>
            <p:cNvPr id="25" name="Lightning Bolt 24">
              <a:extLst>
                <a:ext uri="{FF2B5EF4-FFF2-40B4-BE49-F238E27FC236}">
                  <a16:creationId xmlns:a16="http://schemas.microsoft.com/office/drawing/2014/main" id="{A393745E-1733-9755-7C44-8554F430EF87}"/>
                </a:ext>
              </a:extLst>
            </p:cNvPr>
            <p:cNvSpPr/>
            <p:nvPr/>
          </p:nvSpPr>
          <p:spPr>
            <a:xfrm flipH="1">
              <a:off x="7434147" y="3491937"/>
              <a:ext cx="493754" cy="561725"/>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866540" rtl="0" eaLnBrk="1" latinLnBrk="0" hangingPunct="1">
                <a:defRPr sz="7600" kern="1200">
                  <a:solidFill>
                    <a:schemeClr val="lt1"/>
                  </a:solidFill>
                  <a:latin typeface="+mn-lt"/>
                  <a:ea typeface="+mn-ea"/>
                  <a:cs typeface="+mn-cs"/>
                </a:defRPr>
              </a:lvl1pPr>
              <a:lvl2pPr marL="1933270" algn="l" defTabSz="3866540" rtl="0" eaLnBrk="1" latinLnBrk="0" hangingPunct="1">
                <a:defRPr sz="7600" kern="1200">
                  <a:solidFill>
                    <a:schemeClr val="lt1"/>
                  </a:solidFill>
                  <a:latin typeface="+mn-lt"/>
                  <a:ea typeface="+mn-ea"/>
                  <a:cs typeface="+mn-cs"/>
                </a:defRPr>
              </a:lvl2pPr>
              <a:lvl3pPr marL="3866540" algn="l" defTabSz="3866540" rtl="0" eaLnBrk="1" latinLnBrk="0" hangingPunct="1">
                <a:defRPr sz="7600" kern="1200">
                  <a:solidFill>
                    <a:schemeClr val="lt1"/>
                  </a:solidFill>
                  <a:latin typeface="+mn-lt"/>
                  <a:ea typeface="+mn-ea"/>
                  <a:cs typeface="+mn-cs"/>
                </a:defRPr>
              </a:lvl3pPr>
              <a:lvl4pPr marL="5799811" algn="l" defTabSz="3866540" rtl="0" eaLnBrk="1" latinLnBrk="0" hangingPunct="1">
                <a:defRPr sz="7600" kern="1200">
                  <a:solidFill>
                    <a:schemeClr val="lt1"/>
                  </a:solidFill>
                  <a:latin typeface="+mn-lt"/>
                  <a:ea typeface="+mn-ea"/>
                  <a:cs typeface="+mn-cs"/>
                </a:defRPr>
              </a:lvl4pPr>
              <a:lvl5pPr marL="7733081" algn="l" defTabSz="3866540" rtl="0" eaLnBrk="1" latinLnBrk="0" hangingPunct="1">
                <a:defRPr sz="7600" kern="1200">
                  <a:solidFill>
                    <a:schemeClr val="lt1"/>
                  </a:solidFill>
                  <a:latin typeface="+mn-lt"/>
                  <a:ea typeface="+mn-ea"/>
                  <a:cs typeface="+mn-cs"/>
                </a:defRPr>
              </a:lvl5pPr>
              <a:lvl6pPr marL="9666351" algn="l" defTabSz="3866540" rtl="0" eaLnBrk="1" latinLnBrk="0" hangingPunct="1">
                <a:defRPr sz="7600" kern="1200">
                  <a:solidFill>
                    <a:schemeClr val="lt1"/>
                  </a:solidFill>
                  <a:latin typeface="+mn-lt"/>
                  <a:ea typeface="+mn-ea"/>
                  <a:cs typeface="+mn-cs"/>
                </a:defRPr>
              </a:lvl6pPr>
              <a:lvl7pPr marL="11599621" algn="l" defTabSz="3866540" rtl="0" eaLnBrk="1" latinLnBrk="0" hangingPunct="1">
                <a:defRPr sz="7600" kern="1200">
                  <a:solidFill>
                    <a:schemeClr val="lt1"/>
                  </a:solidFill>
                  <a:latin typeface="+mn-lt"/>
                  <a:ea typeface="+mn-ea"/>
                  <a:cs typeface="+mn-cs"/>
                </a:defRPr>
              </a:lvl7pPr>
              <a:lvl8pPr marL="13532891" algn="l" defTabSz="3866540" rtl="0" eaLnBrk="1" latinLnBrk="0" hangingPunct="1">
                <a:defRPr sz="7600" kern="1200">
                  <a:solidFill>
                    <a:schemeClr val="lt1"/>
                  </a:solidFill>
                  <a:latin typeface="+mn-lt"/>
                  <a:ea typeface="+mn-ea"/>
                  <a:cs typeface="+mn-cs"/>
                </a:defRPr>
              </a:lvl8pPr>
              <a:lvl9pPr marL="15466162" algn="l" defTabSz="3866540" rtl="0" eaLnBrk="1" latinLnBrk="0" hangingPunct="1">
                <a:defRPr sz="76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01364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1268-8793-26A2-78C0-EE1F15824003}"/>
            </a:ext>
          </a:extLst>
        </p:cNvPr>
        <p:cNvGrpSpPr/>
        <p:nvPr/>
      </p:nvGrpSpPr>
      <p:grpSpPr>
        <a:xfrm>
          <a:off x="0" y="0"/>
          <a:ext cx="0" cy="0"/>
          <a:chOff x="0" y="0"/>
          <a:chExt cx="0" cy="0"/>
        </a:xfrm>
      </p:grpSpPr>
      <p:pic>
        <p:nvPicPr>
          <p:cNvPr id="2" name="Picture 12" descr="What is a Forest? - One Tree Planted">
            <a:extLst>
              <a:ext uri="{FF2B5EF4-FFF2-40B4-BE49-F238E27FC236}">
                <a16:creationId xmlns:a16="http://schemas.microsoft.com/office/drawing/2014/main" id="{01AA252E-8F45-B533-0231-263BC5652BC0}"/>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1571" r="-15663"/>
          <a:stretch/>
        </p:blipFill>
        <p:spPr bwMode="auto">
          <a:xfrm>
            <a:off x="3291748" y="-1"/>
            <a:ext cx="9274732"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5">
            <a:extLst>
              <a:ext uri="{FF2B5EF4-FFF2-40B4-BE49-F238E27FC236}">
                <a16:creationId xmlns:a16="http://schemas.microsoft.com/office/drawing/2014/main" id="{7B89CC66-57A8-4903-7074-319EB6CA4C06}"/>
              </a:ext>
            </a:extLst>
          </p:cNvPr>
          <p:cNvSpPr/>
          <p:nvPr/>
        </p:nvSpPr>
        <p:spPr>
          <a:xfrm>
            <a:off x="3291748" y="371310"/>
            <a:ext cx="7388089" cy="6296190"/>
          </a:xfrm>
          <a:prstGeom prst="rect">
            <a:avLst/>
          </a:prstGeom>
          <a:gradFill>
            <a:gsLst>
              <a:gs pos="19000">
                <a:srgbClr val="0070C0">
                  <a:alpha val="84000"/>
                </a:srgbClr>
              </a:gs>
              <a:gs pos="83000">
                <a:srgbClr val="00B050">
                  <a:alpha val="56000"/>
                </a:srgbClr>
              </a:gs>
            </a:gsLst>
            <a:lin ang="30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文字方塊 3">
            <a:extLst>
              <a:ext uri="{FF2B5EF4-FFF2-40B4-BE49-F238E27FC236}">
                <a16:creationId xmlns:a16="http://schemas.microsoft.com/office/drawing/2014/main" id="{CB469C5E-77EE-326A-1EC8-E51B776F5CCD}"/>
              </a:ext>
            </a:extLst>
          </p:cNvPr>
          <p:cNvSpPr txBox="1"/>
          <p:nvPr/>
        </p:nvSpPr>
        <p:spPr>
          <a:xfrm>
            <a:off x="593405" y="3984248"/>
            <a:ext cx="232207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pc="300">
                <a:solidFill>
                  <a:schemeClr val="bg2">
                    <a:lumMod val="50000"/>
                  </a:schemeClr>
                </a:solidFill>
                <a:effectLst>
                  <a:outerShdw blurRad="38100" dist="38100" dir="2700000" algn="tl">
                    <a:srgbClr val="000000">
                      <a:alpha val="43137"/>
                    </a:srgbClr>
                  </a:outerShdw>
                </a:effectLst>
                <a:latin typeface="Fira Sans Extra Condensed SemiBold"/>
                <a:sym typeface="Fira Sans Extra Condensed SemiBold"/>
              </a:rPr>
              <a:t>Agenda </a:t>
            </a:r>
          </a:p>
        </p:txBody>
      </p:sp>
      <p:cxnSp>
        <p:nvCxnSpPr>
          <p:cNvPr id="5" name="直線接點 35">
            <a:extLst>
              <a:ext uri="{FF2B5EF4-FFF2-40B4-BE49-F238E27FC236}">
                <a16:creationId xmlns:a16="http://schemas.microsoft.com/office/drawing/2014/main" id="{C7B6B7BA-BB0D-3328-25A0-AFEA376F151F}"/>
              </a:ext>
            </a:extLst>
          </p:cNvPr>
          <p:cNvCxnSpPr>
            <a:cxnSpLocks/>
          </p:cNvCxnSpPr>
          <p:nvPr/>
        </p:nvCxnSpPr>
        <p:spPr>
          <a:xfrm>
            <a:off x="1124266" y="464035"/>
            <a:ext cx="2111854"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群組 37">
            <a:extLst>
              <a:ext uri="{FF2B5EF4-FFF2-40B4-BE49-F238E27FC236}">
                <a16:creationId xmlns:a16="http://schemas.microsoft.com/office/drawing/2014/main" id="{2F811DA9-B6C7-951A-2082-73EACF2979B5}"/>
              </a:ext>
            </a:extLst>
          </p:cNvPr>
          <p:cNvGrpSpPr/>
          <p:nvPr/>
        </p:nvGrpSpPr>
        <p:grpSpPr>
          <a:xfrm>
            <a:off x="593405" y="371310"/>
            <a:ext cx="527607" cy="187053"/>
            <a:chOff x="4224009" y="1452519"/>
            <a:chExt cx="444012" cy="157416"/>
          </a:xfrm>
          <a:solidFill>
            <a:schemeClr val="tx2">
              <a:lumMod val="40000"/>
              <a:lumOff val="60000"/>
            </a:schemeClr>
          </a:solidFill>
        </p:grpSpPr>
        <p:sp>
          <p:nvSpPr>
            <p:cNvPr id="7" name="＞形箭號 38">
              <a:extLst>
                <a:ext uri="{FF2B5EF4-FFF2-40B4-BE49-F238E27FC236}">
                  <a16:creationId xmlns:a16="http://schemas.microsoft.com/office/drawing/2014/main" id="{32C41455-1272-4817-B1DD-1120C59983B6}"/>
                </a:ext>
              </a:extLst>
            </p:cNvPr>
            <p:cNvSpPr/>
            <p:nvPr/>
          </p:nvSpPr>
          <p:spPr>
            <a:xfrm>
              <a:off x="4224009" y="1453867"/>
              <a:ext cx="115786" cy="156067"/>
            </a:xfrm>
            <a:prstGeom prst="chevron">
              <a:avLst/>
            </a:prstGeom>
            <a:grp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形箭號 39">
              <a:extLst>
                <a:ext uri="{FF2B5EF4-FFF2-40B4-BE49-F238E27FC236}">
                  <a16:creationId xmlns:a16="http://schemas.microsoft.com/office/drawing/2014/main" id="{D3837134-EB61-DB25-9D66-E2649DD34C53}"/>
                </a:ext>
              </a:extLst>
            </p:cNvPr>
            <p:cNvSpPr/>
            <p:nvPr/>
          </p:nvSpPr>
          <p:spPr>
            <a:xfrm>
              <a:off x="4304504" y="1453868"/>
              <a:ext cx="115786" cy="156067"/>
            </a:xfrm>
            <a:prstGeom prst="chevron">
              <a:avLst/>
            </a:prstGeom>
            <a:grp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形箭號 40">
              <a:extLst>
                <a:ext uri="{FF2B5EF4-FFF2-40B4-BE49-F238E27FC236}">
                  <a16:creationId xmlns:a16="http://schemas.microsoft.com/office/drawing/2014/main" id="{162E7BC1-51C3-18A3-5302-A9812637B818}"/>
                </a:ext>
              </a:extLst>
            </p:cNvPr>
            <p:cNvSpPr/>
            <p:nvPr/>
          </p:nvSpPr>
          <p:spPr>
            <a:xfrm>
              <a:off x="4388122" y="1452520"/>
              <a:ext cx="115786" cy="156067"/>
            </a:xfrm>
            <a:prstGeom prst="chevron">
              <a:avLst/>
            </a:prstGeom>
            <a:grp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 name="＞形箭號 41">
              <a:extLst>
                <a:ext uri="{FF2B5EF4-FFF2-40B4-BE49-F238E27FC236}">
                  <a16:creationId xmlns:a16="http://schemas.microsoft.com/office/drawing/2014/main" id="{5D14E9D7-9102-4D9E-A9CD-8AF3B103B7E4}"/>
                </a:ext>
              </a:extLst>
            </p:cNvPr>
            <p:cNvSpPr/>
            <p:nvPr/>
          </p:nvSpPr>
          <p:spPr>
            <a:xfrm>
              <a:off x="4472663" y="1452520"/>
              <a:ext cx="115786" cy="156067"/>
            </a:xfrm>
            <a:prstGeom prst="chevron">
              <a:avLst/>
            </a:prstGeom>
            <a:grp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 name="＞形箭號 42">
              <a:extLst>
                <a:ext uri="{FF2B5EF4-FFF2-40B4-BE49-F238E27FC236}">
                  <a16:creationId xmlns:a16="http://schemas.microsoft.com/office/drawing/2014/main" id="{4A5E3C83-4F12-81D7-D0EA-9A9EB8F1D2A3}"/>
                </a:ext>
              </a:extLst>
            </p:cNvPr>
            <p:cNvSpPr/>
            <p:nvPr/>
          </p:nvSpPr>
          <p:spPr>
            <a:xfrm>
              <a:off x="4552235" y="1452519"/>
              <a:ext cx="115786" cy="156067"/>
            </a:xfrm>
            <a:prstGeom prst="chevron">
              <a:avLst/>
            </a:prstGeom>
            <a:grp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2A48490D-BBA3-B8F5-8A5E-BF1C200F33E1}"/>
              </a:ext>
            </a:extLst>
          </p:cNvPr>
          <p:cNvGrpSpPr/>
          <p:nvPr/>
        </p:nvGrpSpPr>
        <p:grpSpPr>
          <a:xfrm>
            <a:off x="-5628" y="278353"/>
            <a:ext cx="586988" cy="365126"/>
            <a:chOff x="-5628" y="278353"/>
            <a:chExt cx="586988" cy="365126"/>
          </a:xfrm>
        </p:grpSpPr>
        <p:grpSp>
          <p:nvGrpSpPr>
            <p:cNvPr id="13" name="群組 50">
              <a:extLst>
                <a:ext uri="{FF2B5EF4-FFF2-40B4-BE49-F238E27FC236}">
                  <a16:creationId xmlns:a16="http://schemas.microsoft.com/office/drawing/2014/main" id="{7444DFA0-79C6-CF3E-87C6-5FF564BAB810}"/>
                </a:ext>
              </a:extLst>
            </p:cNvPr>
            <p:cNvGrpSpPr/>
            <p:nvPr/>
          </p:nvGrpSpPr>
          <p:grpSpPr>
            <a:xfrm flipV="1">
              <a:off x="21439" y="278353"/>
              <a:ext cx="559921" cy="365126"/>
              <a:chOff x="79078" y="201520"/>
              <a:chExt cx="733479" cy="440155"/>
            </a:xfrm>
            <a:solidFill>
              <a:schemeClr val="bg2">
                <a:lumMod val="60000"/>
                <a:lumOff val="40000"/>
              </a:schemeClr>
            </a:solidFill>
          </p:grpSpPr>
          <p:sp>
            <p:nvSpPr>
              <p:cNvPr id="14" name="矩形 55">
                <a:extLst>
                  <a:ext uri="{FF2B5EF4-FFF2-40B4-BE49-F238E27FC236}">
                    <a16:creationId xmlns:a16="http://schemas.microsoft.com/office/drawing/2014/main" id="{34BE2253-94E7-9608-D9DA-2D05053334DB}"/>
                  </a:ext>
                </a:extLst>
              </p:cNvPr>
              <p:cNvSpPr/>
              <p:nvPr/>
            </p:nvSpPr>
            <p:spPr>
              <a:xfrm>
                <a:off x="79078" y="201520"/>
                <a:ext cx="144711" cy="440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矩形 60">
                <a:extLst>
                  <a:ext uri="{FF2B5EF4-FFF2-40B4-BE49-F238E27FC236}">
                    <a16:creationId xmlns:a16="http://schemas.microsoft.com/office/drawing/2014/main" id="{3F7D8D61-CDB2-246A-E6F0-8274C9947391}"/>
                  </a:ext>
                </a:extLst>
              </p:cNvPr>
              <p:cNvSpPr/>
              <p:nvPr/>
            </p:nvSpPr>
            <p:spPr>
              <a:xfrm>
                <a:off x="296736" y="201520"/>
                <a:ext cx="515821" cy="4401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6" name="群組 61">
              <a:extLst>
                <a:ext uri="{FF2B5EF4-FFF2-40B4-BE49-F238E27FC236}">
                  <a16:creationId xmlns:a16="http://schemas.microsoft.com/office/drawing/2014/main" id="{92A96510-8831-A32B-D72B-061177F2B389}"/>
                </a:ext>
              </a:extLst>
            </p:cNvPr>
            <p:cNvGrpSpPr/>
            <p:nvPr/>
          </p:nvGrpSpPr>
          <p:grpSpPr>
            <a:xfrm flipV="1">
              <a:off x="-5628" y="278353"/>
              <a:ext cx="559921" cy="365126"/>
              <a:chOff x="79078" y="201520"/>
              <a:chExt cx="733479" cy="440155"/>
            </a:xfrm>
          </p:grpSpPr>
          <p:sp>
            <p:nvSpPr>
              <p:cNvPr id="17" name="矩形 62">
                <a:extLst>
                  <a:ext uri="{FF2B5EF4-FFF2-40B4-BE49-F238E27FC236}">
                    <a16:creationId xmlns:a16="http://schemas.microsoft.com/office/drawing/2014/main" id="{3BBC8C08-C8A0-AAEE-1D1D-E83B32099521}"/>
                  </a:ext>
                </a:extLst>
              </p:cNvPr>
              <p:cNvSpPr/>
              <p:nvPr/>
            </p:nvSpPr>
            <p:spPr>
              <a:xfrm>
                <a:off x="79078" y="201520"/>
                <a:ext cx="144711" cy="44015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矩形 63">
                <a:extLst>
                  <a:ext uri="{FF2B5EF4-FFF2-40B4-BE49-F238E27FC236}">
                    <a16:creationId xmlns:a16="http://schemas.microsoft.com/office/drawing/2014/main" id="{DB14DBB5-6321-85B9-4032-AF395CB3F79D}"/>
                  </a:ext>
                </a:extLst>
              </p:cNvPr>
              <p:cNvSpPr/>
              <p:nvPr/>
            </p:nvSpPr>
            <p:spPr>
              <a:xfrm>
                <a:off x="296736" y="201520"/>
                <a:ext cx="515821" cy="44015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pic>
        <p:nvPicPr>
          <p:cNvPr id="19" name="Picture 2" descr="Trash icon">
            <a:extLst>
              <a:ext uri="{FF2B5EF4-FFF2-40B4-BE49-F238E27FC236}">
                <a16:creationId xmlns:a16="http://schemas.microsoft.com/office/drawing/2014/main" id="{5FAE31AA-E8BB-8CD3-7BE5-B1A9F3390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666" y="2497319"/>
            <a:ext cx="1365173" cy="1365173"/>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56">
            <a:extLst>
              <a:ext uri="{FF2B5EF4-FFF2-40B4-BE49-F238E27FC236}">
                <a16:creationId xmlns:a16="http://schemas.microsoft.com/office/drawing/2014/main" id="{DC10A461-2EFA-66DC-D5AD-FA734C09E991}"/>
              </a:ext>
            </a:extLst>
          </p:cNvPr>
          <p:cNvSpPr txBox="1"/>
          <p:nvPr/>
        </p:nvSpPr>
        <p:spPr>
          <a:xfrm>
            <a:off x="4383994" y="3327242"/>
            <a:ext cx="5291869"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L="0" defTabSz="914400" eaLnBrk="1" latinLnBrk="0" hangingPunct="1">
              <a:defRPr sz="2400" b="1" kern="1200">
                <a:solidFill>
                  <a:schemeClr val="bg1"/>
                </a:solidFill>
                <a:latin typeface="Fira Sans Extra Condensed SemiBold"/>
                <a:ea typeface="+mn-ea"/>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r>
              <a:rPr lang="en-US" sz="2800" dirty="0"/>
              <a:t>What’s Inside? Critical Materials</a:t>
            </a:r>
          </a:p>
        </p:txBody>
      </p:sp>
      <p:sp>
        <p:nvSpPr>
          <p:cNvPr id="22" name="文字方塊 56">
            <a:extLst>
              <a:ext uri="{FF2B5EF4-FFF2-40B4-BE49-F238E27FC236}">
                <a16:creationId xmlns:a16="http://schemas.microsoft.com/office/drawing/2014/main" id="{7A2EB5E3-0FDA-D4C7-B69F-89F23D0C7C4E}"/>
              </a:ext>
            </a:extLst>
          </p:cNvPr>
          <p:cNvSpPr txBox="1"/>
          <p:nvPr/>
        </p:nvSpPr>
        <p:spPr>
          <a:xfrm>
            <a:off x="4396433" y="5807867"/>
            <a:ext cx="588034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Fira Sans Extra Condensed SemiBold"/>
              </a:rPr>
              <a:t>Start Recycling E-Waste</a:t>
            </a:r>
          </a:p>
        </p:txBody>
      </p:sp>
      <p:grpSp>
        <p:nvGrpSpPr>
          <p:cNvPr id="23" name="Group 22">
            <a:extLst>
              <a:ext uri="{FF2B5EF4-FFF2-40B4-BE49-F238E27FC236}">
                <a16:creationId xmlns:a16="http://schemas.microsoft.com/office/drawing/2014/main" id="{9C08262C-8BA0-DE0F-0017-27EAAE1A7623}"/>
              </a:ext>
            </a:extLst>
          </p:cNvPr>
          <p:cNvGrpSpPr/>
          <p:nvPr/>
        </p:nvGrpSpPr>
        <p:grpSpPr>
          <a:xfrm>
            <a:off x="3551203" y="1609976"/>
            <a:ext cx="602460" cy="573705"/>
            <a:chOff x="2885611" y="582455"/>
            <a:chExt cx="746233" cy="746233"/>
          </a:xfrm>
        </p:grpSpPr>
        <p:sp>
          <p:nvSpPr>
            <p:cNvPr id="24" name="橢圓 21">
              <a:extLst>
                <a:ext uri="{FF2B5EF4-FFF2-40B4-BE49-F238E27FC236}">
                  <a16:creationId xmlns:a16="http://schemas.microsoft.com/office/drawing/2014/main" id="{7C47B48F-3C93-BDE7-3565-0A815017C548}"/>
                </a:ext>
              </a:extLst>
            </p:cNvPr>
            <p:cNvSpPr/>
            <p:nvPr/>
          </p:nvSpPr>
          <p:spPr>
            <a:xfrm>
              <a:off x="2909213" y="606057"/>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橢圓 8">
              <a:extLst>
                <a:ext uri="{FF2B5EF4-FFF2-40B4-BE49-F238E27FC236}">
                  <a16:creationId xmlns:a16="http://schemas.microsoft.com/office/drawing/2014/main" id="{E314A4E5-6553-A26A-E70C-16D4B93AA169}"/>
                </a:ext>
              </a:extLst>
            </p:cNvPr>
            <p:cNvSpPr/>
            <p:nvPr/>
          </p:nvSpPr>
          <p:spPr>
            <a:xfrm>
              <a:off x="2885611" y="582455"/>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Picture 4" descr="Accumulator icon">
              <a:extLst>
                <a:ext uri="{FF2B5EF4-FFF2-40B4-BE49-F238E27FC236}">
                  <a16:creationId xmlns:a16="http://schemas.microsoft.com/office/drawing/2014/main" id="{F295BFC4-B8D3-8CFE-DF25-EFE55BCB9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641" y="708643"/>
              <a:ext cx="496315" cy="496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2E39FE8-2625-7A3D-FB76-803AE17A57E1}"/>
              </a:ext>
            </a:extLst>
          </p:cNvPr>
          <p:cNvGrpSpPr/>
          <p:nvPr/>
        </p:nvGrpSpPr>
        <p:grpSpPr>
          <a:xfrm>
            <a:off x="3613863" y="5809358"/>
            <a:ext cx="602460" cy="573705"/>
            <a:chOff x="2754977" y="2891496"/>
            <a:chExt cx="746233" cy="746233"/>
          </a:xfrm>
        </p:grpSpPr>
        <p:sp>
          <p:nvSpPr>
            <p:cNvPr id="28" name="橢圓 17">
              <a:extLst>
                <a:ext uri="{FF2B5EF4-FFF2-40B4-BE49-F238E27FC236}">
                  <a16:creationId xmlns:a16="http://schemas.microsoft.com/office/drawing/2014/main" id="{CAFF6E6B-F38D-2F3C-6CB6-28EFE0517881}"/>
                </a:ext>
              </a:extLst>
            </p:cNvPr>
            <p:cNvSpPr/>
            <p:nvPr/>
          </p:nvSpPr>
          <p:spPr>
            <a:xfrm>
              <a:off x="2777387" y="2915100"/>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橢圓 46">
              <a:extLst>
                <a:ext uri="{FF2B5EF4-FFF2-40B4-BE49-F238E27FC236}">
                  <a16:creationId xmlns:a16="http://schemas.microsoft.com/office/drawing/2014/main" id="{0FD46B40-B92B-997C-86E6-75C840285721}"/>
                </a:ext>
              </a:extLst>
            </p:cNvPr>
            <p:cNvSpPr/>
            <p:nvPr/>
          </p:nvSpPr>
          <p:spPr>
            <a:xfrm>
              <a:off x="2754977" y="2891496"/>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 name="Picture 6" descr="Waste icon">
              <a:extLst>
                <a:ext uri="{FF2B5EF4-FFF2-40B4-BE49-F238E27FC236}">
                  <a16:creationId xmlns:a16="http://schemas.microsoft.com/office/drawing/2014/main" id="{B99B2F54-58ED-C8AB-9995-54F93F8583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5611" y="3054178"/>
              <a:ext cx="473526" cy="4735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F94C05AE-F92B-7303-822D-AC92D9580558}"/>
              </a:ext>
            </a:extLst>
          </p:cNvPr>
          <p:cNvGrpSpPr/>
          <p:nvPr/>
        </p:nvGrpSpPr>
        <p:grpSpPr>
          <a:xfrm>
            <a:off x="3572669" y="2428965"/>
            <a:ext cx="602460" cy="573705"/>
            <a:chOff x="2754977" y="1536316"/>
            <a:chExt cx="746233" cy="746233"/>
          </a:xfrm>
        </p:grpSpPr>
        <p:sp>
          <p:nvSpPr>
            <p:cNvPr id="32" name="橢圓 20">
              <a:extLst>
                <a:ext uri="{FF2B5EF4-FFF2-40B4-BE49-F238E27FC236}">
                  <a16:creationId xmlns:a16="http://schemas.microsoft.com/office/drawing/2014/main" id="{84A4672E-038B-1784-CC69-F0D53A7C46BC}"/>
                </a:ext>
              </a:extLst>
            </p:cNvPr>
            <p:cNvSpPr/>
            <p:nvPr/>
          </p:nvSpPr>
          <p:spPr>
            <a:xfrm>
              <a:off x="2777387" y="1559920"/>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橢圓 45">
              <a:extLst>
                <a:ext uri="{FF2B5EF4-FFF2-40B4-BE49-F238E27FC236}">
                  <a16:creationId xmlns:a16="http://schemas.microsoft.com/office/drawing/2014/main" id="{DE23A931-9EAA-E80A-E9B4-09AB6B12DB10}"/>
                </a:ext>
              </a:extLst>
            </p:cNvPr>
            <p:cNvSpPr/>
            <p:nvPr/>
          </p:nvSpPr>
          <p:spPr>
            <a:xfrm>
              <a:off x="2754977" y="1536316"/>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4" name="Picture 8" descr="Tv icon">
              <a:extLst>
                <a:ext uri="{FF2B5EF4-FFF2-40B4-BE49-F238E27FC236}">
                  <a16:creationId xmlns:a16="http://schemas.microsoft.com/office/drawing/2014/main" id="{B6A69CED-4B6F-1CAA-5052-C2D4F97A5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4110" y="1602838"/>
              <a:ext cx="569242" cy="569242"/>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文字方塊 56">
            <a:extLst>
              <a:ext uri="{FF2B5EF4-FFF2-40B4-BE49-F238E27FC236}">
                <a16:creationId xmlns:a16="http://schemas.microsoft.com/office/drawing/2014/main" id="{DCF2C5E8-722C-BD8F-CC06-EB1CBB8E9EAA}"/>
              </a:ext>
            </a:extLst>
          </p:cNvPr>
          <p:cNvSpPr txBox="1"/>
          <p:nvPr/>
        </p:nvSpPr>
        <p:spPr>
          <a:xfrm>
            <a:off x="4398371" y="2485990"/>
            <a:ext cx="529186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Fira Sans Extra Condensed SemiBold"/>
              </a:rPr>
              <a:t> E-waste </a:t>
            </a:r>
          </a:p>
        </p:txBody>
      </p:sp>
      <p:sp>
        <p:nvSpPr>
          <p:cNvPr id="20" name="文字方塊 56">
            <a:extLst>
              <a:ext uri="{FF2B5EF4-FFF2-40B4-BE49-F238E27FC236}">
                <a16:creationId xmlns:a16="http://schemas.microsoft.com/office/drawing/2014/main" id="{E4CECE1E-8D43-36D5-2E34-F33DFE2C1928}"/>
              </a:ext>
            </a:extLst>
          </p:cNvPr>
          <p:cNvSpPr txBox="1"/>
          <p:nvPr/>
        </p:nvSpPr>
        <p:spPr>
          <a:xfrm>
            <a:off x="4383994" y="4154117"/>
            <a:ext cx="640787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Fira Sans Extra Condensed SemiBold"/>
              </a:rPr>
              <a:t>Product Life Cycle</a:t>
            </a:r>
          </a:p>
        </p:txBody>
      </p:sp>
      <p:grpSp>
        <p:nvGrpSpPr>
          <p:cNvPr id="56" name="Group 55">
            <a:extLst>
              <a:ext uri="{FF2B5EF4-FFF2-40B4-BE49-F238E27FC236}">
                <a16:creationId xmlns:a16="http://schemas.microsoft.com/office/drawing/2014/main" id="{FFD4C118-4BDD-28A1-0403-9F5D62F8B735}"/>
              </a:ext>
            </a:extLst>
          </p:cNvPr>
          <p:cNvGrpSpPr/>
          <p:nvPr/>
        </p:nvGrpSpPr>
        <p:grpSpPr>
          <a:xfrm>
            <a:off x="3548929" y="3288920"/>
            <a:ext cx="602460" cy="573705"/>
            <a:chOff x="803671" y="1620491"/>
            <a:chExt cx="746233" cy="746233"/>
          </a:xfrm>
        </p:grpSpPr>
        <p:grpSp>
          <p:nvGrpSpPr>
            <p:cNvPr id="35" name="Group 34">
              <a:extLst>
                <a:ext uri="{FF2B5EF4-FFF2-40B4-BE49-F238E27FC236}">
                  <a16:creationId xmlns:a16="http://schemas.microsoft.com/office/drawing/2014/main" id="{86AF37AF-9101-64ED-1F9B-B240AE107FD4}"/>
                </a:ext>
              </a:extLst>
            </p:cNvPr>
            <p:cNvGrpSpPr/>
            <p:nvPr/>
          </p:nvGrpSpPr>
          <p:grpSpPr>
            <a:xfrm>
              <a:off x="803671" y="1620491"/>
              <a:ext cx="746233" cy="746233"/>
              <a:chOff x="2885611" y="582455"/>
              <a:chExt cx="746233" cy="746233"/>
            </a:xfrm>
          </p:grpSpPr>
          <p:sp>
            <p:nvSpPr>
              <p:cNvPr id="36" name="橢圓 21">
                <a:extLst>
                  <a:ext uri="{FF2B5EF4-FFF2-40B4-BE49-F238E27FC236}">
                    <a16:creationId xmlns:a16="http://schemas.microsoft.com/office/drawing/2014/main" id="{2F5BCEFA-14B4-86D7-0999-D447DE28B603}"/>
                  </a:ext>
                </a:extLst>
              </p:cNvPr>
              <p:cNvSpPr/>
              <p:nvPr/>
            </p:nvSpPr>
            <p:spPr>
              <a:xfrm>
                <a:off x="2909213" y="606057"/>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橢圓 8">
                <a:extLst>
                  <a:ext uri="{FF2B5EF4-FFF2-40B4-BE49-F238E27FC236}">
                    <a16:creationId xmlns:a16="http://schemas.microsoft.com/office/drawing/2014/main" id="{D05D1097-7EFD-193D-5FA8-BDF7EDE26EEB}"/>
                  </a:ext>
                </a:extLst>
              </p:cNvPr>
              <p:cNvSpPr/>
              <p:nvPr/>
            </p:nvSpPr>
            <p:spPr>
              <a:xfrm>
                <a:off x="2885611" y="582455"/>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026" name="Picture 2" descr="Mining ">
              <a:extLst>
                <a:ext uri="{FF2B5EF4-FFF2-40B4-BE49-F238E27FC236}">
                  <a16:creationId xmlns:a16="http://schemas.microsoft.com/office/drawing/2014/main" id="{AEB360B1-9EEA-C352-92F3-30DE542BF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856" y="1721105"/>
              <a:ext cx="503292" cy="5032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1E00CF7D-5AE8-8540-2609-D41A61544049}"/>
              </a:ext>
            </a:extLst>
          </p:cNvPr>
          <p:cNvGrpSpPr/>
          <p:nvPr/>
        </p:nvGrpSpPr>
        <p:grpSpPr>
          <a:xfrm>
            <a:off x="3548929" y="4092596"/>
            <a:ext cx="602460" cy="573705"/>
            <a:chOff x="453523" y="1027743"/>
            <a:chExt cx="746233" cy="746233"/>
          </a:xfrm>
        </p:grpSpPr>
        <p:grpSp>
          <p:nvGrpSpPr>
            <p:cNvPr id="58" name="Group 57">
              <a:extLst>
                <a:ext uri="{FF2B5EF4-FFF2-40B4-BE49-F238E27FC236}">
                  <a16:creationId xmlns:a16="http://schemas.microsoft.com/office/drawing/2014/main" id="{1309E3C2-6E37-11AF-157A-89D9A14A5F71}"/>
                </a:ext>
              </a:extLst>
            </p:cNvPr>
            <p:cNvGrpSpPr/>
            <p:nvPr/>
          </p:nvGrpSpPr>
          <p:grpSpPr>
            <a:xfrm>
              <a:off x="453523" y="1027743"/>
              <a:ext cx="746233" cy="746233"/>
              <a:chOff x="2885611" y="582455"/>
              <a:chExt cx="746233" cy="746233"/>
            </a:xfrm>
          </p:grpSpPr>
          <p:sp>
            <p:nvSpPr>
              <p:cNvPr id="60" name="橢圓 21">
                <a:extLst>
                  <a:ext uri="{FF2B5EF4-FFF2-40B4-BE49-F238E27FC236}">
                    <a16:creationId xmlns:a16="http://schemas.microsoft.com/office/drawing/2014/main" id="{AA739E23-F529-DB7D-A55D-69FE743C6AD8}"/>
                  </a:ext>
                </a:extLst>
              </p:cNvPr>
              <p:cNvSpPr/>
              <p:nvPr/>
            </p:nvSpPr>
            <p:spPr>
              <a:xfrm>
                <a:off x="2909213" y="606057"/>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橢圓 8">
                <a:extLst>
                  <a:ext uri="{FF2B5EF4-FFF2-40B4-BE49-F238E27FC236}">
                    <a16:creationId xmlns:a16="http://schemas.microsoft.com/office/drawing/2014/main" id="{F852960F-90D1-DA0A-6826-FBA9807A1374}"/>
                  </a:ext>
                </a:extLst>
              </p:cNvPr>
              <p:cNvSpPr/>
              <p:nvPr/>
            </p:nvSpPr>
            <p:spPr>
              <a:xfrm>
                <a:off x="2885611" y="582455"/>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028" name="Picture 4" descr="Chat ">
              <a:extLst>
                <a:ext uri="{FF2B5EF4-FFF2-40B4-BE49-F238E27FC236}">
                  <a16:creationId xmlns:a16="http://schemas.microsoft.com/office/drawing/2014/main" id="{D6D7A51E-3C57-0816-B978-B417C56B31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143" y="1153414"/>
              <a:ext cx="524714" cy="5247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27" name="文字方塊 56">
            <a:extLst>
              <a:ext uri="{FF2B5EF4-FFF2-40B4-BE49-F238E27FC236}">
                <a16:creationId xmlns:a16="http://schemas.microsoft.com/office/drawing/2014/main" id="{E2FCACF2-35A3-718B-AC89-80B19D38BB06}"/>
              </a:ext>
            </a:extLst>
          </p:cNvPr>
          <p:cNvSpPr txBox="1"/>
          <p:nvPr/>
        </p:nvSpPr>
        <p:spPr>
          <a:xfrm>
            <a:off x="3913277" y="4980992"/>
            <a:ext cx="529186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Fira Sans Extra Condensed SemiBold"/>
              </a:rPr>
              <a:t>Benefits of Recycling E-waste</a:t>
            </a:r>
          </a:p>
        </p:txBody>
      </p:sp>
      <p:grpSp>
        <p:nvGrpSpPr>
          <p:cNvPr id="1034" name="Group 1033">
            <a:extLst>
              <a:ext uri="{FF2B5EF4-FFF2-40B4-BE49-F238E27FC236}">
                <a16:creationId xmlns:a16="http://schemas.microsoft.com/office/drawing/2014/main" id="{6BFE978A-DA7A-5FAB-3E27-D4EA94ED8E18}"/>
              </a:ext>
            </a:extLst>
          </p:cNvPr>
          <p:cNvGrpSpPr/>
          <p:nvPr/>
        </p:nvGrpSpPr>
        <p:grpSpPr>
          <a:xfrm>
            <a:off x="3605383" y="4936837"/>
            <a:ext cx="602460" cy="573705"/>
            <a:chOff x="3533496" y="4663668"/>
            <a:chExt cx="746233" cy="746233"/>
          </a:xfrm>
        </p:grpSpPr>
        <p:grpSp>
          <p:nvGrpSpPr>
            <p:cNvPr id="42" name="Group 41">
              <a:extLst>
                <a:ext uri="{FF2B5EF4-FFF2-40B4-BE49-F238E27FC236}">
                  <a16:creationId xmlns:a16="http://schemas.microsoft.com/office/drawing/2014/main" id="{9E125B17-CD79-6CDB-9D82-E20316B6050E}"/>
                </a:ext>
              </a:extLst>
            </p:cNvPr>
            <p:cNvGrpSpPr/>
            <p:nvPr/>
          </p:nvGrpSpPr>
          <p:grpSpPr>
            <a:xfrm>
              <a:off x="3533496" y="4663668"/>
              <a:ext cx="746233" cy="746233"/>
              <a:chOff x="2741613" y="4131769"/>
              <a:chExt cx="746233" cy="746233"/>
            </a:xfrm>
          </p:grpSpPr>
          <p:sp>
            <p:nvSpPr>
              <p:cNvPr id="54" name="橢圓 19">
                <a:extLst>
                  <a:ext uri="{FF2B5EF4-FFF2-40B4-BE49-F238E27FC236}">
                    <a16:creationId xmlns:a16="http://schemas.microsoft.com/office/drawing/2014/main" id="{F85A2F4D-4A47-F5E4-0C76-124CB35D057A}"/>
                  </a:ext>
                </a:extLst>
              </p:cNvPr>
              <p:cNvSpPr/>
              <p:nvPr/>
            </p:nvSpPr>
            <p:spPr>
              <a:xfrm>
                <a:off x="2765604" y="4150469"/>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橢圓 48">
                <a:extLst>
                  <a:ext uri="{FF2B5EF4-FFF2-40B4-BE49-F238E27FC236}">
                    <a16:creationId xmlns:a16="http://schemas.microsoft.com/office/drawing/2014/main" id="{9C0EC425-D52E-AFF8-C5AF-899E112C2C57}"/>
                  </a:ext>
                </a:extLst>
              </p:cNvPr>
              <p:cNvSpPr/>
              <p:nvPr/>
            </p:nvSpPr>
            <p:spPr>
              <a:xfrm>
                <a:off x="2741613" y="4131769"/>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033" name="Picture 6" descr="Save the planet ">
              <a:extLst>
                <a:ext uri="{FF2B5EF4-FFF2-40B4-BE49-F238E27FC236}">
                  <a16:creationId xmlns:a16="http://schemas.microsoft.com/office/drawing/2014/main" id="{B44AAA35-B950-6582-586C-F887889136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3057" y="4740838"/>
              <a:ext cx="554206" cy="5542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8" name="文字方塊 56">
            <a:extLst>
              <a:ext uri="{FF2B5EF4-FFF2-40B4-BE49-F238E27FC236}">
                <a16:creationId xmlns:a16="http://schemas.microsoft.com/office/drawing/2014/main" id="{09D22E1A-FF3E-D230-9EB3-8A7A8659B81A}"/>
              </a:ext>
            </a:extLst>
          </p:cNvPr>
          <p:cNvSpPr txBox="1"/>
          <p:nvPr/>
        </p:nvSpPr>
        <p:spPr>
          <a:xfrm>
            <a:off x="4395500" y="1659115"/>
            <a:ext cx="529186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Fira Sans Extra Condensed SemiBold"/>
              </a:rPr>
              <a:t>Battery Basics</a:t>
            </a:r>
            <a:endParaRPr lang="en-US" dirty="0"/>
          </a:p>
        </p:txBody>
      </p:sp>
      <p:sp>
        <p:nvSpPr>
          <p:cNvPr id="41" name="文字方塊 56">
            <a:extLst>
              <a:ext uri="{FF2B5EF4-FFF2-40B4-BE49-F238E27FC236}">
                <a16:creationId xmlns:a16="http://schemas.microsoft.com/office/drawing/2014/main" id="{B897E2BD-7EC6-B8E3-1C83-46F59865196B}"/>
              </a:ext>
            </a:extLst>
          </p:cNvPr>
          <p:cNvSpPr txBox="1"/>
          <p:nvPr/>
        </p:nvSpPr>
        <p:spPr>
          <a:xfrm>
            <a:off x="4328344" y="776064"/>
            <a:ext cx="5291869" cy="523220"/>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effectLst>
                  <a:outerShdw blurRad="38100" dist="38100" dir="2700000" algn="tl">
                    <a:srgbClr val="000000">
                      <a:alpha val="43137"/>
                    </a:srgbClr>
                  </a:outerShdw>
                </a:effectLst>
                <a:latin typeface="Fira Sans Extra Condensed SemiBold"/>
              </a:rPr>
              <a:t>What are Electronics?</a:t>
            </a:r>
          </a:p>
        </p:txBody>
      </p:sp>
      <p:grpSp>
        <p:nvGrpSpPr>
          <p:cNvPr id="43" name="Group 42">
            <a:extLst>
              <a:ext uri="{FF2B5EF4-FFF2-40B4-BE49-F238E27FC236}">
                <a16:creationId xmlns:a16="http://schemas.microsoft.com/office/drawing/2014/main" id="{4BFE8990-D442-E45E-0158-A68AB3C38D34}"/>
              </a:ext>
            </a:extLst>
          </p:cNvPr>
          <p:cNvGrpSpPr/>
          <p:nvPr/>
        </p:nvGrpSpPr>
        <p:grpSpPr>
          <a:xfrm>
            <a:off x="3536471" y="738421"/>
            <a:ext cx="674347" cy="588082"/>
            <a:chOff x="3522094" y="752798"/>
            <a:chExt cx="746233" cy="746233"/>
          </a:xfrm>
        </p:grpSpPr>
        <p:grpSp>
          <p:nvGrpSpPr>
            <p:cNvPr id="57" name="Group 56">
              <a:extLst>
                <a:ext uri="{FF2B5EF4-FFF2-40B4-BE49-F238E27FC236}">
                  <a16:creationId xmlns:a16="http://schemas.microsoft.com/office/drawing/2014/main" id="{19782BA6-3534-D7B6-2346-664D383B11F1}"/>
                </a:ext>
              </a:extLst>
            </p:cNvPr>
            <p:cNvGrpSpPr/>
            <p:nvPr/>
          </p:nvGrpSpPr>
          <p:grpSpPr>
            <a:xfrm>
              <a:off x="3522094" y="752798"/>
              <a:ext cx="746233" cy="746233"/>
              <a:chOff x="3522094" y="752798"/>
              <a:chExt cx="746233" cy="746233"/>
            </a:xfrm>
          </p:grpSpPr>
          <p:sp>
            <p:nvSpPr>
              <p:cNvPr id="1024" name="橢圓 21">
                <a:extLst>
                  <a:ext uri="{FF2B5EF4-FFF2-40B4-BE49-F238E27FC236}">
                    <a16:creationId xmlns:a16="http://schemas.microsoft.com/office/drawing/2014/main" id="{CD6E3D73-FDB2-F6E6-6AD1-47B9117A9FAD}"/>
                  </a:ext>
                </a:extLst>
              </p:cNvPr>
              <p:cNvSpPr/>
              <p:nvPr/>
            </p:nvSpPr>
            <p:spPr>
              <a:xfrm>
                <a:off x="3545696" y="776400"/>
                <a:ext cx="699027" cy="699027"/>
              </a:xfrm>
              <a:prstGeom prst="ellipse">
                <a:avLst/>
              </a:prstGeom>
              <a:solidFill>
                <a:schemeClr val="bg1">
                  <a:lumMod val="95000"/>
                </a:schemeClr>
              </a:solidFill>
              <a:ln>
                <a:solidFill>
                  <a:schemeClr val="bg1">
                    <a:lumMod val="9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5" name="橢圓 8">
                <a:extLst>
                  <a:ext uri="{FF2B5EF4-FFF2-40B4-BE49-F238E27FC236}">
                    <a16:creationId xmlns:a16="http://schemas.microsoft.com/office/drawing/2014/main" id="{BD3033F3-08A3-0824-89C8-660C6A8AA78A}"/>
                  </a:ext>
                </a:extLst>
              </p:cNvPr>
              <p:cNvSpPr/>
              <p:nvPr/>
            </p:nvSpPr>
            <p:spPr>
              <a:xfrm>
                <a:off x="3522094" y="752798"/>
                <a:ext cx="746233" cy="746233"/>
              </a:xfrm>
              <a:prstGeom prst="ellipse">
                <a:avLst/>
              </a:prstGeom>
              <a:noFill/>
              <a:ln w="9525">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59" name="Picture 58" descr="Electric appliance">
              <a:extLst>
                <a:ext uri="{FF2B5EF4-FFF2-40B4-BE49-F238E27FC236}">
                  <a16:creationId xmlns:a16="http://schemas.microsoft.com/office/drawing/2014/main" id="{FBB7D17B-9B7B-8FF7-6550-495AF613CC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2764" y="898216"/>
              <a:ext cx="539347" cy="4387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749882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D1FC3F8-4FBF-E7FA-2410-F89F0676C15D}"/>
              </a:ext>
            </a:extLst>
          </p:cNvPr>
          <p:cNvSpPr/>
          <p:nvPr/>
        </p:nvSpPr>
        <p:spPr>
          <a:xfrm>
            <a:off x="629587" y="1630181"/>
            <a:ext cx="10386756" cy="4047808"/>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113617AF-8D6A-0035-6BD6-31C75CC75E94}"/>
              </a:ext>
            </a:extLst>
          </p:cNvPr>
          <p:cNvSpPr txBox="1"/>
          <p:nvPr/>
        </p:nvSpPr>
        <p:spPr>
          <a:xfrm>
            <a:off x="792050" y="2361423"/>
            <a:ext cx="9875949" cy="3416320"/>
          </a:xfrm>
          <a:prstGeom prst="rect">
            <a:avLst/>
          </a:prstGeom>
          <a:noFill/>
        </p:spPr>
        <p:txBody>
          <a:bodyPr wrap="square" lIns="91440" tIns="45720" rIns="91440" bIns="45720" rtlCol="0" anchor="t">
            <a:spAutoFit/>
          </a:bodyPr>
          <a:lstStyle/>
          <a:p>
            <a:pPr algn="ctr"/>
            <a:r>
              <a:rPr lang="en-US" sz="5400" b="1" dirty="0">
                <a:solidFill>
                  <a:srgbClr val="000000"/>
                </a:solidFill>
                <a:latin typeface="Aharoni"/>
                <a:cs typeface="Aharoni"/>
              </a:rPr>
              <a:t>Please name three elements from the </a:t>
            </a:r>
            <a:r>
              <a:rPr lang="en-US" sz="5400" b="1" dirty="0">
                <a:solidFill>
                  <a:srgbClr val="00B050"/>
                </a:solidFill>
                <a:latin typeface="Aharoni"/>
                <a:cs typeface="Aharoni"/>
                <a:hlinkClick r:id="rId2" action="ppaction://hlinksldjump">
                  <a:extLst>
                    <a:ext uri="{A12FA001-AC4F-418D-AE19-62706E023703}">
                      <ahyp:hlinkClr xmlns:ahyp="http://schemas.microsoft.com/office/drawing/2018/hyperlinkcolor" val="tx"/>
                    </a:ext>
                  </a:extLst>
                </a:hlinkClick>
              </a:rPr>
              <a:t>Periodic </a:t>
            </a:r>
            <a:r>
              <a:rPr lang="en-US" sz="5400" b="1" dirty="0">
                <a:solidFill>
                  <a:srgbClr val="00B050"/>
                </a:solidFill>
                <a:latin typeface="Aharoni"/>
                <a:cs typeface="Aharoni"/>
                <a:hlinkClick r:id="rId3" action="ppaction://hlinksldjump">
                  <a:extLst>
                    <a:ext uri="{A12FA001-AC4F-418D-AE19-62706E023703}">
                      <ahyp:hlinkClr xmlns:ahyp="http://schemas.microsoft.com/office/drawing/2018/hyperlinkcolor" val="tx"/>
                    </a:ext>
                  </a:extLst>
                </a:hlinkClick>
              </a:rPr>
              <a:t>Table </a:t>
            </a:r>
            <a:r>
              <a:rPr lang="en-US" sz="5400" b="1" dirty="0">
                <a:solidFill>
                  <a:srgbClr val="000000"/>
                </a:solidFill>
                <a:latin typeface="Aharoni"/>
                <a:cs typeface="Aharoni"/>
              </a:rPr>
              <a:t>that are commonly used in electronics.</a:t>
            </a:r>
          </a:p>
        </p:txBody>
      </p:sp>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2</a:t>
            </a:r>
          </a:p>
        </p:txBody>
      </p:sp>
      <p:pic>
        <p:nvPicPr>
          <p:cNvPr id="12" name="Picture 2" descr="Periodic table | Definition, Elements, Groups, Charges, Trends, &amp; Facts |  Britannica">
            <a:extLst>
              <a:ext uri="{FF2B5EF4-FFF2-40B4-BE49-F238E27FC236}">
                <a16:creationId xmlns:a16="http://schemas.microsoft.com/office/drawing/2014/main" id="{AC87997A-496F-AF0B-B93C-4F8DA33AE9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16"/>
          <a:stretch/>
        </p:blipFill>
        <p:spPr bwMode="auto">
          <a:xfrm>
            <a:off x="8673737" y="291616"/>
            <a:ext cx="3153647" cy="2035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a:extLst>
              <a:ext uri="{FF2B5EF4-FFF2-40B4-BE49-F238E27FC236}">
                <a16:creationId xmlns:a16="http://schemas.microsoft.com/office/drawing/2014/main" id="{C406C9A0-750E-4912-C4C9-B9D8503EA0C7}"/>
              </a:ext>
            </a:extLst>
          </p:cNvPr>
          <p:cNvPicPr>
            <a:picLocks noChangeAspect="1"/>
          </p:cNvPicPr>
          <p:nvPr/>
        </p:nvPicPr>
        <p:blipFill>
          <a:blip r:embed="rId6"/>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E9481F3-0EDA-A193-F02D-C0EFD8D2B62F}"/>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410746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3</a:t>
            </a:r>
          </a:p>
        </p:txBody>
      </p:sp>
      <p:sp>
        <p:nvSpPr>
          <p:cNvPr id="12" name="Retângulo 1">
            <a:extLst>
              <a:ext uri="{FF2B5EF4-FFF2-40B4-BE49-F238E27FC236}">
                <a16:creationId xmlns:a16="http://schemas.microsoft.com/office/drawing/2014/main" id="{7DEE82FD-0D36-2DB0-F6D8-8836B2EC36C7}"/>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3161C8E1-5AD6-7B85-5CF0-857BC28C5A08}"/>
              </a:ext>
            </a:extLst>
          </p:cNvPr>
          <p:cNvSpPr txBox="1"/>
          <p:nvPr/>
        </p:nvSpPr>
        <p:spPr>
          <a:xfrm>
            <a:off x="849279" y="2349581"/>
            <a:ext cx="9520652" cy="2585323"/>
          </a:xfrm>
          <a:prstGeom prst="rect">
            <a:avLst/>
          </a:prstGeom>
          <a:noFill/>
        </p:spPr>
        <p:txBody>
          <a:bodyPr wrap="square" lIns="91440" tIns="45720" rIns="91440" bIns="45720" rtlCol="0" anchor="t">
            <a:spAutoFit/>
          </a:bodyPr>
          <a:lstStyle/>
          <a:p>
            <a:pPr algn="ctr"/>
            <a:r>
              <a:rPr lang="en-US" sz="5400" b="1" dirty="0">
                <a:solidFill>
                  <a:srgbClr val="000000"/>
                </a:solidFill>
                <a:latin typeface="Aharoni"/>
                <a:cs typeface="Aharoni"/>
              </a:rPr>
              <a:t>How many types of batteries are there? List 1 example for each type.</a:t>
            </a:r>
          </a:p>
        </p:txBody>
      </p:sp>
      <p:pic>
        <p:nvPicPr>
          <p:cNvPr id="1026" name="Picture 2" descr="Energy ">
            <a:extLst>
              <a:ext uri="{FF2B5EF4-FFF2-40B4-BE49-F238E27FC236}">
                <a16:creationId xmlns:a16="http://schemas.microsoft.com/office/drawing/2014/main" id="{CB57261C-BEBC-1F42-41C0-7E13348CD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321" y="295279"/>
            <a:ext cx="2438400" cy="2438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6A4251E5-2B88-7D43-581A-1065903D2139}"/>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FEC8940-2C7E-714C-26B9-58F06A81C58F}"/>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3682592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4</a:t>
            </a:r>
          </a:p>
        </p:txBody>
      </p:sp>
      <p:sp>
        <p:nvSpPr>
          <p:cNvPr id="12" name="Retângulo 1">
            <a:extLst>
              <a:ext uri="{FF2B5EF4-FFF2-40B4-BE49-F238E27FC236}">
                <a16:creationId xmlns:a16="http://schemas.microsoft.com/office/drawing/2014/main" id="{6E3FD52E-E823-20A6-CEE2-B3FAF2716752}"/>
              </a:ext>
            </a:extLst>
          </p:cNvPr>
          <p:cNvSpPr/>
          <p:nvPr/>
        </p:nvSpPr>
        <p:spPr>
          <a:xfrm>
            <a:off x="690205" y="1270943"/>
            <a:ext cx="9960036" cy="4693771"/>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DC5107DB-080C-A172-2BF9-CBB9736FE41C}"/>
              </a:ext>
            </a:extLst>
          </p:cNvPr>
          <p:cNvSpPr txBox="1"/>
          <p:nvPr/>
        </p:nvSpPr>
        <p:spPr>
          <a:xfrm>
            <a:off x="525699" y="1582341"/>
            <a:ext cx="10289047" cy="1846659"/>
          </a:xfrm>
          <a:prstGeom prst="rect">
            <a:avLst/>
          </a:prstGeom>
          <a:noFill/>
        </p:spPr>
        <p:txBody>
          <a:bodyPr wrap="square" lIns="91440" tIns="45720" rIns="91440" bIns="45720" rtlCol="0" anchor="t">
            <a:spAutoFit/>
          </a:bodyPr>
          <a:lstStyle/>
          <a:p>
            <a:pPr algn="ctr"/>
            <a:r>
              <a:rPr lang="en-US" sz="5400" b="1" dirty="0">
                <a:solidFill>
                  <a:srgbClr val="000000"/>
                </a:solidFill>
                <a:latin typeface="Aharoni"/>
                <a:cs typeface="Aharoni"/>
              </a:rPr>
              <a:t>How much total e-waste was generated in </a:t>
            </a:r>
            <a:r>
              <a:rPr lang="en-US" sz="6000" b="1" dirty="0">
                <a:solidFill>
                  <a:srgbClr val="000000"/>
                </a:solidFill>
                <a:latin typeface="Aharoni"/>
                <a:cs typeface="Aharoni"/>
              </a:rPr>
              <a:t>2022</a:t>
            </a:r>
            <a:r>
              <a:rPr lang="en-US" sz="5400" b="1" dirty="0">
                <a:solidFill>
                  <a:srgbClr val="000000"/>
                </a:solidFill>
                <a:latin typeface="Aharoni"/>
                <a:cs typeface="Aharoni"/>
              </a:rPr>
              <a:t>? </a:t>
            </a:r>
          </a:p>
        </p:txBody>
      </p:sp>
      <p:pic>
        <p:nvPicPr>
          <p:cNvPr id="2050" name="Picture 2" descr="Globe ">
            <a:extLst>
              <a:ext uri="{FF2B5EF4-FFF2-40B4-BE49-F238E27FC236}">
                <a16:creationId xmlns:a16="http://schemas.microsoft.com/office/drawing/2014/main" id="{BE8D9CA3-DBB4-3CF9-8F1F-8857F4A17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0858" y="-40663"/>
            <a:ext cx="1830347" cy="18303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8A7DE759-E6B5-EF0D-2CC4-D32ECBCA12BA}"/>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4C9096C-27AF-85F1-86D4-330E20B4F063}"/>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
        <p:nvSpPr>
          <p:cNvPr id="6" name="TextBox 5">
            <a:extLst>
              <a:ext uri="{FF2B5EF4-FFF2-40B4-BE49-F238E27FC236}">
                <a16:creationId xmlns:a16="http://schemas.microsoft.com/office/drawing/2014/main" id="{C615ED26-B667-404C-CBB2-B3C8C9831939}"/>
              </a:ext>
            </a:extLst>
          </p:cNvPr>
          <p:cNvSpPr txBox="1"/>
          <p:nvPr/>
        </p:nvSpPr>
        <p:spPr>
          <a:xfrm>
            <a:off x="3420192" y="3463399"/>
            <a:ext cx="6366294" cy="2123658"/>
          </a:xfrm>
          <a:prstGeom prst="rect">
            <a:avLst/>
          </a:prstGeom>
          <a:noFill/>
        </p:spPr>
        <p:txBody>
          <a:bodyPr wrap="square" lIns="91440" tIns="45720" rIns="91440" bIns="45720" anchor="t">
            <a:spAutoFit/>
          </a:bodyPr>
          <a:lstStyle/>
          <a:p>
            <a:r>
              <a:rPr lang="en-US" sz="4400" b="1">
                <a:solidFill>
                  <a:srgbClr val="000000"/>
                </a:solidFill>
                <a:latin typeface="Aharoni"/>
                <a:cs typeface="Aharoni"/>
              </a:rPr>
              <a:t>A.10 metric tons </a:t>
            </a:r>
            <a:endParaRPr lang="en-US" sz="4400" b="1" dirty="0">
              <a:solidFill>
                <a:srgbClr val="000000"/>
              </a:solidFill>
              <a:latin typeface="Aharoni"/>
              <a:cs typeface="Aharoni"/>
            </a:endParaRPr>
          </a:p>
          <a:p>
            <a:r>
              <a:rPr lang="en-US" sz="4400" b="1" dirty="0">
                <a:solidFill>
                  <a:srgbClr val="000000"/>
                </a:solidFill>
                <a:latin typeface="Aharoni"/>
                <a:cs typeface="Aharoni"/>
              </a:rPr>
              <a:t>B.72 metric tons</a:t>
            </a:r>
          </a:p>
          <a:p>
            <a:r>
              <a:rPr lang="en-US" sz="4400" b="1" dirty="0">
                <a:solidFill>
                  <a:srgbClr val="000000"/>
                </a:solidFill>
                <a:latin typeface="Aharoni"/>
                <a:cs typeface="Aharoni"/>
              </a:rPr>
              <a:t>C.62 metric tons</a:t>
            </a:r>
          </a:p>
        </p:txBody>
      </p:sp>
    </p:spTree>
    <p:extLst>
      <p:ext uri="{BB962C8B-B14F-4D97-AF65-F5344CB8AC3E}">
        <p14:creationId xmlns:p14="http://schemas.microsoft.com/office/powerpoint/2010/main" val="2531536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5</a:t>
            </a:r>
          </a:p>
        </p:txBody>
      </p:sp>
      <p:sp>
        <p:nvSpPr>
          <p:cNvPr id="12" name="Retângulo 1">
            <a:extLst>
              <a:ext uri="{FF2B5EF4-FFF2-40B4-BE49-F238E27FC236}">
                <a16:creationId xmlns:a16="http://schemas.microsoft.com/office/drawing/2014/main" id="{92E7A6F2-E9B8-3C1C-1F46-83685C03790E}"/>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0B82FFAC-2277-4466-B001-B9A4D69487B0}"/>
              </a:ext>
            </a:extLst>
          </p:cNvPr>
          <p:cNvSpPr txBox="1"/>
          <p:nvPr/>
        </p:nvSpPr>
        <p:spPr>
          <a:xfrm>
            <a:off x="849279" y="2356694"/>
            <a:ext cx="9520652" cy="4708981"/>
          </a:xfrm>
          <a:prstGeom prst="rect">
            <a:avLst/>
          </a:prstGeom>
          <a:noFill/>
        </p:spPr>
        <p:txBody>
          <a:bodyPr wrap="square" lIns="91440" tIns="45720" rIns="91440" bIns="45720" rtlCol="0" anchor="t">
            <a:spAutoFit/>
          </a:bodyPr>
          <a:lstStyle/>
          <a:p>
            <a:pPr algn="ctr"/>
            <a:r>
              <a:rPr lang="en-US" sz="5500" b="1" dirty="0">
                <a:solidFill>
                  <a:srgbClr val="000000"/>
                </a:solidFill>
                <a:latin typeface="Aharoni"/>
                <a:cs typeface="Aharoni"/>
              </a:rPr>
              <a:t>Give 2 reasons w</a:t>
            </a:r>
            <a:r>
              <a:rPr lang="en-US" sz="6000" b="1" dirty="0">
                <a:solidFill>
                  <a:srgbClr val="000000"/>
                </a:solidFill>
                <a:latin typeface="Aharoni"/>
                <a:cs typeface="Aharoni"/>
              </a:rPr>
              <a:t>hy critical materials are considered "critical." </a:t>
            </a:r>
            <a:endParaRPr lang="en-US" dirty="0">
              <a:cs typeface="Arial"/>
            </a:endParaRPr>
          </a:p>
          <a:p>
            <a:pPr algn="ctr"/>
            <a:endParaRPr lang="en-US" sz="6000" b="1" dirty="0">
              <a:latin typeface="Aharoni"/>
              <a:cs typeface="Aharoni"/>
            </a:endParaRPr>
          </a:p>
          <a:p>
            <a:pPr algn="ctr"/>
            <a:endParaRPr lang="en-US" sz="6000" b="1">
              <a:solidFill>
                <a:srgbClr val="000000"/>
              </a:solidFill>
              <a:latin typeface="Aharoni" panose="02010803020104030203" pitchFamily="2" charset="-79"/>
              <a:cs typeface="Aharoni" panose="02010803020104030203" pitchFamily="2" charset="-79"/>
            </a:endParaRPr>
          </a:p>
        </p:txBody>
      </p:sp>
      <p:pic>
        <p:nvPicPr>
          <p:cNvPr id="3074" name="Picture 2" descr="Data mining ">
            <a:extLst>
              <a:ext uri="{FF2B5EF4-FFF2-40B4-BE49-F238E27FC236}">
                <a16:creationId xmlns:a16="http://schemas.microsoft.com/office/drawing/2014/main" id="{8372C881-7CCF-CA49-ADB9-B7DC8FA6B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280" y="174566"/>
            <a:ext cx="2438400" cy="2438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188F99AC-60EB-759E-01FF-6B455F35B8D7}"/>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C17A8FB7-5437-7373-CBE2-24838A27A1C6}"/>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1154328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6</a:t>
            </a:r>
          </a:p>
        </p:txBody>
      </p:sp>
      <p:sp>
        <p:nvSpPr>
          <p:cNvPr id="12" name="Retângulo 1">
            <a:extLst>
              <a:ext uri="{FF2B5EF4-FFF2-40B4-BE49-F238E27FC236}">
                <a16:creationId xmlns:a16="http://schemas.microsoft.com/office/drawing/2014/main" id="{E00DAE65-3133-C24B-6BB2-08974209B72A}"/>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ACCD768B-CABC-D8A8-664B-D3FBE7A4D4DF}"/>
              </a:ext>
            </a:extLst>
          </p:cNvPr>
          <p:cNvSpPr txBox="1"/>
          <p:nvPr/>
        </p:nvSpPr>
        <p:spPr>
          <a:xfrm>
            <a:off x="849279" y="2480179"/>
            <a:ext cx="9520652" cy="2585323"/>
          </a:xfrm>
          <a:prstGeom prst="rect">
            <a:avLst/>
          </a:prstGeom>
          <a:noFill/>
        </p:spPr>
        <p:txBody>
          <a:bodyPr wrap="square" lIns="91440" tIns="45720" rIns="91440" bIns="45720" rtlCol="0" anchor="t">
            <a:spAutoFit/>
          </a:bodyPr>
          <a:lstStyle/>
          <a:p>
            <a:pPr algn="ctr"/>
            <a:r>
              <a:rPr lang="en-US" sz="5400" b="1" dirty="0">
                <a:solidFill>
                  <a:srgbClr val="000000"/>
                </a:solidFill>
                <a:latin typeface="Aharoni"/>
                <a:cs typeface="Aharoni"/>
              </a:rPr>
              <a:t>How can e-waste recycling help the environment? Give 2 reasons.</a:t>
            </a:r>
          </a:p>
        </p:txBody>
      </p:sp>
      <p:pic>
        <p:nvPicPr>
          <p:cNvPr id="4098" name="Picture 2" descr="Growth ">
            <a:extLst>
              <a:ext uri="{FF2B5EF4-FFF2-40B4-BE49-F238E27FC236}">
                <a16:creationId xmlns:a16="http://schemas.microsoft.com/office/drawing/2014/main" id="{B5E68B22-AF95-42D1-E2FF-348E7BA53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364" y="157157"/>
            <a:ext cx="2438400" cy="2438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4874E1C3-82C4-3486-6282-F91CBC088BD5}"/>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CB3DA23-AE87-9A7B-7B76-3959F7991992}"/>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109370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7</a:t>
            </a:r>
          </a:p>
        </p:txBody>
      </p:sp>
      <p:sp>
        <p:nvSpPr>
          <p:cNvPr id="12" name="Retângulo 1">
            <a:extLst>
              <a:ext uri="{FF2B5EF4-FFF2-40B4-BE49-F238E27FC236}">
                <a16:creationId xmlns:a16="http://schemas.microsoft.com/office/drawing/2014/main" id="{61A3DF17-06C3-240C-8BD0-581F7E7CB434}"/>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BA9767F3-6C48-8D4B-2BFE-4F4BCEC3E83B}"/>
              </a:ext>
            </a:extLst>
          </p:cNvPr>
          <p:cNvSpPr txBox="1"/>
          <p:nvPr/>
        </p:nvSpPr>
        <p:spPr>
          <a:xfrm>
            <a:off x="849279" y="2273470"/>
            <a:ext cx="9520652" cy="3693319"/>
          </a:xfrm>
          <a:prstGeom prst="rect">
            <a:avLst/>
          </a:prstGeom>
          <a:noFill/>
        </p:spPr>
        <p:txBody>
          <a:bodyPr wrap="square" lIns="91440" tIns="45720" rIns="91440" bIns="45720" rtlCol="0" anchor="t">
            <a:spAutoFit/>
          </a:bodyPr>
          <a:lstStyle/>
          <a:p>
            <a:pPr algn="ctr"/>
            <a:r>
              <a:rPr lang="en-US" sz="6000" b="1" dirty="0">
                <a:solidFill>
                  <a:srgbClr val="000000"/>
                </a:solidFill>
                <a:latin typeface="Aharoni"/>
                <a:cs typeface="Aharoni"/>
              </a:rPr>
              <a:t>What are the steps in a product life cycle? Name or describe them simply.</a:t>
            </a:r>
          </a:p>
          <a:p>
            <a:pPr algn="ctr"/>
            <a:endParaRPr lang="en-US" sz="5400" b="1">
              <a:solidFill>
                <a:srgbClr val="000000"/>
              </a:solidFill>
              <a:latin typeface="Aharoni" panose="02010803020104030203" pitchFamily="2" charset="-79"/>
              <a:cs typeface="Aharoni" panose="02010803020104030203" pitchFamily="2" charset="-79"/>
            </a:endParaRPr>
          </a:p>
        </p:txBody>
      </p:sp>
      <p:pic>
        <p:nvPicPr>
          <p:cNvPr id="5122" name="Picture 2" descr="Recycle ">
            <a:extLst>
              <a:ext uri="{FF2B5EF4-FFF2-40B4-BE49-F238E27FC236}">
                <a16:creationId xmlns:a16="http://schemas.microsoft.com/office/drawing/2014/main" id="{2561AF75-4DFF-FFCA-3389-F69C3A3E4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604" y="284560"/>
            <a:ext cx="2769989" cy="27699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4A11702F-4FCE-42A4-1AA3-A0BF8B55B0C4}"/>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787342A-899A-F3B2-3AFC-8D2A3AF140BE}"/>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7637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8</a:t>
            </a:r>
          </a:p>
        </p:txBody>
      </p:sp>
      <p:sp>
        <p:nvSpPr>
          <p:cNvPr id="12" name="Retângulo 1">
            <a:extLst>
              <a:ext uri="{FF2B5EF4-FFF2-40B4-BE49-F238E27FC236}">
                <a16:creationId xmlns:a16="http://schemas.microsoft.com/office/drawing/2014/main" id="{4A43EE40-808A-DCFD-F77F-AFE3DC9BCEBA}"/>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EAC7E06D-C5CF-E4F7-6334-89F25E0A9050}"/>
              </a:ext>
            </a:extLst>
          </p:cNvPr>
          <p:cNvSpPr txBox="1"/>
          <p:nvPr/>
        </p:nvSpPr>
        <p:spPr>
          <a:xfrm>
            <a:off x="849279" y="2349581"/>
            <a:ext cx="9520652" cy="2862322"/>
          </a:xfrm>
          <a:prstGeom prst="rect">
            <a:avLst/>
          </a:prstGeom>
          <a:noFill/>
        </p:spPr>
        <p:txBody>
          <a:bodyPr wrap="square" rtlCol="0">
            <a:spAutoFit/>
          </a:bodyPr>
          <a:lstStyle/>
          <a:p>
            <a:pPr algn="ctr"/>
            <a:r>
              <a:rPr lang="en-US" sz="6000" b="1" dirty="0">
                <a:solidFill>
                  <a:srgbClr val="000000"/>
                </a:solidFill>
                <a:latin typeface="Aharoni" panose="02010803020104030203" pitchFamily="2" charset="-79"/>
                <a:cs typeface="Aharoni" panose="02010803020104030203" pitchFamily="2" charset="-79"/>
              </a:rPr>
              <a:t>What are three potential pathways </a:t>
            </a:r>
            <a:r>
              <a:rPr lang="en-US" sz="6000" b="1">
                <a:solidFill>
                  <a:srgbClr val="000000"/>
                </a:solidFill>
                <a:latin typeface="Aharoni" panose="02010803020104030203" pitchFamily="2" charset="-79"/>
                <a:cs typeface="Aharoni" panose="02010803020104030203" pitchFamily="2" charset="-79"/>
              </a:rPr>
              <a:t>for end-of-life </a:t>
            </a:r>
            <a:r>
              <a:rPr lang="en-US" sz="6000" b="1" dirty="0">
                <a:solidFill>
                  <a:srgbClr val="000000"/>
                </a:solidFill>
                <a:latin typeface="Aharoni" panose="02010803020104030203" pitchFamily="2" charset="-79"/>
                <a:cs typeface="Aharoni" panose="02010803020104030203" pitchFamily="2" charset="-79"/>
              </a:rPr>
              <a:t>electronics?</a:t>
            </a:r>
          </a:p>
        </p:txBody>
      </p:sp>
      <p:pic>
        <p:nvPicPr>
          <p:cNvPr id="6148" name="Picture 4" descr="Recycle ">
            <a:extLst>
              <a:ext uri="{FF2B5EF4-FFF2-40B4-BE49-F238E27FC236}">
                <a16:creationId xmlns:a16="http://schemas.microsoft.com/office/drawing/2014/main" id="{27F12F3F-A49D-4AE7-37AB-1235E71BC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3285" y="230854"/>
            <a:ext cx="2512231" cy="25122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2C29C393-009A-2F69-57B5-2E6985A5182E}"/>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567D8C31-49BF-7C5D-7CE1-838F421BF819}"/>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38260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CCCB9346-D384-36C6-A0E5-910143CCE9FD}"/>
              </a:ext>
            </a:extLst>
          </p:cNvPr>
          <p:cNvSpPr/>
          <p:nvPr/>
        </p:nvSpPr>
        <p:spPr>
          <a:xfrm>
            <a:off x="629587" y="428387"/>
            <a:ext cx="720000" cy="720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400" b="1">
                <a:solidFill>
                  <a:schemeClr val="bg1"/>
                </a:solidFill>
                <a:latin typeface="Arial Black" panose="020B0A04020102020204" pitchFamily="34" charset="0"/>
              </a:rPr>
              <a:t>9</a:t>
            </a:r>
          </a:p>
        </p:txBody>
      </p:sp>
      <p:sp>
        <p:nvSpPr>
          <p:cNvPr id="12" name="Retângulo 1">
            <a:extLst>
              <a:ext uri="{FF2B5EF4-FFF2-40B4-BE49-F238E27FC236}">
                <a16:creationId xmlns:a16="http://schemas.microsoft.com/office/drawing/2014/main" id="{3E9F1F83-AB2A-ECB1-F56B-F0F959C0E04E}"/>
              </a:ext>
            </a:extLst>
          </p:cNvPr>
          <p:cNvSpPr/>
          <p:nvPr/>
        </p:nvSpPr>
        <p:spPr>
          <a:xfrm>
            <a:off x="629587" y="1880571"/>
            <a:ext cx="9960036" cy="3490459"/>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2">
            <a:extLst>
              <a:ext uri="{FF2B5EF4-FFF2-40B4-BE49-F238E27FC236}">
                <a16:creationId xmlns:a16="http://schemas.microsoft.com/office/drawing/2014/main" id="{26A83938-9C82-2FB9-5192-EA377B811570}"/>
              </a:ext>
            </a:extLst>
          </p:cNvPr>
          <p:cNvSpPr txBox="1"/>
          <p:nvPr/>
        </p:nvSpPr>
        <p:spPr>
          <a:xfrm>
            <a:off x="849279" y="2349581"/>
            <a:ext cx="9520652" cy="3693319"/>
          </a:xfrm>
          <a:prstGeom prst="rect">
            <a:avLst/>
          </a:prstGeom>
          <a:noFill/>
        </p:spPr>
        <p:txBody>
          <a:bodyPr wrap="square" lIns="91440" tIns="45720" rIns="91440" bIns="45720" rtlCol="0" anchor="t">
            <a:spAutoFit/>
          </a:bodyPr>
          <a:lstStyle/>
          <a:p>
            <a:pPr algn="ctr"/>
            <a:r>
              <a:rPr lang="en-US" sz="6000" b="1" dirty="0">
                <a:solidFill>
                  <a:srgbClr val="000000"/>
                </a:solidFill>
                <a:latin typeface="Aharoni"/>
                <a:cs typeface="Aharoni"/>
              </a:rPr>
              <a:t>What are some examples of electronic waste? Provide at least 5.</a:t>
            </a:r>
          </a:p>
          <a:p>
            <a:pPr algn="ctr"/>
            <a:endParaRPr lang="en-US" sz="5400" b="1">
              <a:solidFill>
                <a:srgbClr val="000000"/>
              </a:solidFill>
              <a:latin typeface="Aharoni" panose="02010803020104030203" pitchFamily="2" charset="-79"/>
              <a:cs typeface="Aharoni" panose="02010803020104030203" pitchFamily="2" charset="-79"/>
            </a:endParaRPr>
          </a:p>
        </p:txBody>
      </p:sp>
      <p:pic>
        <p:nvPicPr>
          <p:cNvPr id="7170" name="Picture 2" descr="Electronic devices icon">
            <a:extLst>
              <a:ext uri="{FF2B5EF4-FFF2-40B4-BE49-F238E27FC236}">
                <a16:creationId xmlns:a16="http://schemas.microsoft.com/office/drawing/2014/main" id="{008134DC-65FC-27EE-F6B3-C7AF86C21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128" y="508434"/>
            <a:ext cx="2399252" cy="23992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hlinkClick r:id="rId3" action="ppaction://hlinksldjump"/>
            <a:extLst>
              <a:ext uri="{FF2B5EF4-FFF2-40B4-BE49-F238E27FC236}">
                <a16:creationId xmlns:a16="http://schemas.microsoft.com/office/drawing/2014/main" id="{6DC4B72E-54AF-CEF5-DBA3-6BB0A02AD1FC}"/>
              </a:ext>
            </a:extLst>
          </p:cNvPr>
          <p:cNvPicPr>
            <a:picLocks noChangeAspect="1"/>
          </p:cNvPicPr>
          <p:nvPr/>
        </p:nvPicPr>
        <p:blipFill>
          <a:blip r:embed="rId4"/>
          <a:stretch>
            <a:fillRect/>
          </a:stretch>
        </p:blipFill>
        <p:spPr>
          <a:xfrm>
            <a:off x="11321764" y="5547598"/>
            <a:ext cx="417116" cy="41711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5BA3DA4-C8F3-2D1F-A9D5-C51400C8C5A8}"/>
              </a:ext>
            </a:extLst>
          </p:cNvPr>
          <p:cNvSpPr txBox="1"/>
          <p:nvPr/>
        </p:nvSpPr>
        <p:spPr>
          <a:xfrm>
            <a:off x="10332744" y="5964714"/>
            <a:ext cx="2399253" cy="261610"/>
          </a:xfrm>
          <a:prstGeom prst="rect">
            <a:avLst/>
          </a:prstGeom>
          <a:noFill/>
        </p:spPr>
        <p:txBody>
          <a:bodyPr wrap="square">
            <a:spAutoFit/>
          </a:bodyPr>
          <a:lstStyle/>
          <a:p>
            <a:pPr algn="ctr"/>
            <a:r>
              <a:rPr lang="pt-BR" sz="1100" b="1" dirty="0"/>
              <a:t>BACK TO GAME</a:t>
            </a:r>
          </a:p>
        </p:txBody>
      </p:sp>
    </p:spTree>
    <p:extLst>
      <p:ext uri="{BB962C8B-B14F-4D97-AF65-F5344CB8AC3E}">
        <p14:creationId xmlns:p14="http://schemas.microsoft.com/office/powerpoint/2010/main" val="329489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D064F-C486-EE28-2A27-8B82B60CF7CA}"/>
            </a:ext>
          </a:extLst>
        </p:cNvPr>
        <p:cNvGrpSpPr/>
        <p:nvPr/>
      </p:nvGrpSpPr>
      <p:grpSpPr>
        <a:xfrm>
          <a:off x="0" y="0"/>
          <a:ext cx="0" cy="0"/>
          <a:chOff x="0" y="0"/>
          <a:chExt cx="0" cy="0"/>
        </a:xfrm>
      </p:grpSpPr>
      <p:pic>
        <p:nvPicPr>
          <p:cNvPr id="2050" name="Picture 2" descr="Museum ">
            <a:extLst>
              <a:ext uri="{FF2B5EF4-FFF2-40B4-BE49-F238E27FC236}">
                <a16:creationId xmlns:a16="http://schemas.microsoft.com/office/drawing/2014/main" id="{86153FFD-E7A9-014B-9A44-E97F478B979A}"/>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2733792" y="0"/>
            <a:ext cx="6747641" cy="674764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68;p37">
            <a:extLst>
              <a:ext uri="{FF2B5EF4-FFF2-40B4-BE49-F238E27FC236}">
                <a16:creationId xmlns:a16="http://schemas.microsoft.com/office/drawing/2014/main" id="{DC72D1DF-3E6E-B08D-E6F1-13B464A7C450}"/>
              </a:ext>
            </a:extLst>
          </p:cNvPr>
          <p:cNvSpPr txBox="1">
            <a:spLocks/>
          </p:cNvSpPr>
          <p:nvPr/>
        </p:nvSpPr>
        <p:spPr>
          <a:xfrm>
            <a:off x="-4918" y="1996224"/>
            <a:ext cx="12196917" cy="841800"/>
          </a:xfrm>
          <a:prstGeom prst="rect">
            <a:avLst/>
          </a:prstGeom>
          <a:noFill/>
          <a:ln>
            <a:noFill/>
          </a:ln>
          <a:effectLst/>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algn="ctr"/>
            <a:r>
              <a:rPr lang="en-US" sz="5400" dirty="0">
                <a:ln w="19050">
                  <a:solidFill>
                    <a:schemeClr val="tx2">
                      <a:lumMod val="60000"/>
                      <a:lumOff val="40000"/>
                    </a:schemeClr>
                  </a:solidFill>
                </a:ln>
                <a:effectLst>
                  <a:outerShdw blurRad="50800" dist="38100" dir="18900000" algn="bl" rotWithShape="0">
                    <a:prstClr val="black">
                      <a:alpha val="40000"/>
                    </a:prstClr>
                  </a:outerShdw>
                </a:effectLst>
              </a:rPr>
              <a:t>What are Electronics?</a:t>
            </a:r>
          </a:p>
        </p:txBody>
      </p:sp>
      <p:sp>
        <p:nvSpPr>
          <p:cNvPr id="3" name="Google Shape;469;p37">
            <a:extLst>
              <a:ext uri="{FF2B5EF4-FFF2-40B4-BE49-F238E27FC236}">
                <a16:creationId xmlns:a16="http://schemas.microsoft.com/office/drawing/2014/main" id="{8942D967-B775-DDB9-530D-F2873791699A}"/>
              </a:ext>
            </a:extLst>
          </p:cNvPr>
          <p:cNvSpPr txBox="1">
            <a:spLocks/>
          </p:cNvSpPr>
          <p:nvPr/>
        </p:nvSpPr>
        <p:spPr>
          <a:xfrm>
            <a:off x="1095861" y="546867"/>
            <a:ext cx="3150900" cy="841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 sz="7200">
                <a:ln w="22225">
                  <a:solidFill>
                    <a:schemeClr val="accent2"/>
                  </a:solidFill>
                  <a:prstDash val="solid"/>
                </a:ln>
                <a:solidFill>
                  <a:schemeClr val="accent2">
                    <a:lumMod val="40000"/>
                    <a:lumOff val="60000"/>
                  </a:schemeClr>
                </a:solidFill>
              </a:rPr>
              <a:t>01</a:t>
            </a:r>
          </a:p>
        </p:txBody>
      </p:sp>
      <p:sp>
        <p:nvSpPr>
          <p:cNvPr id="4" name="Google Shape;470;p37">
            <a:extLst>
              <a:ext uri="{FF2B5EF4-FFF2-40B4-BE49-F238E27FC236}">
                <a16:creationId xmlns:a16="http://schemas.microsoft.com/office/drawing/2014/main" id="{43E5F48B-5747-12A8-883E-3689B14638A1}"/>
              </a:ext>
            </a:extLst>
          </p:cNvPr>
          <p:cNvSpPr txBox="1">
            <a:spLocks/>
          </p:cNvSpPr>
          <p:nvPr/>
        </p:nvSpPr>
        <p:spPr>
          <a:xfrm>
            <a:off x="4107455" y="3532597"/>
            <a:ext cx="5113585" cy="713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en-US" sz="1800"/>
          </a:p>
        </p:txBody>
      </p:sp>
      <p:grpSp>
        <p:nvGrpSpPr>
          <p:cNvPr id="32" name="Google Shape;498;p37">
            <a:extLst>
              <a:ext uri="{FF2B5EF4-FFF2-40B4-BE49-F238E27FC236}">
                <a16:creationId xmlns:a16="http://schemas.microsoft.com/office/drawing/2014/main" id="{6EE9DFAA-6981-34F6-3742-F968BB8C012D}"/>
              </a:ext>
            </a:extLst>
          </p:cNvPr>
          <p:cNvGrpSpPr/>
          <p:nvPr/>
        </p:nvGrpSpPr>
        <p:grpSpPr>
          <a:xfrm rot="-145103">
            <a:off x="3460095" y="1331847"/>
            <a:ext cx="245562" cy="296245"/>
            <a:chOff x="1096836" y="391396"/>
            <a:chExt cx="245540" cy="296218"/>
          </a:xfrm>
        </p:grpSpPr>
        <p:sp>
          <p:nvSpPr>
            <p:cNvPr id="33" name="Google Shape;499;p37">
              <a:extLst>
                <a:ext uri="{FF2B5EF4-FFF2-40B4-BE49-F238E27FC236}">
                  <a16:creationId xmlns:a16="http://schemas.microsoft.com/office/drawing/2014/main" id="{8BCB6C35-09EA-7D22-C47C-020E733BBE8B}"/>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0;p37">
              <a:extLst>
                <a:ext uri="{FF2B5EF4-FFF2-40B4-BE49-F238E27FC236}">
                  <a16:creationId xmlns:a16="http://schemas.microsoft.com/office/drawing/2014/main" id="{DDBE0354-DBC5-93AF-AF97-D9A5A7925B8B}"/>
                </a:ext>
              </a:extLst>
            </p:cNvPr>
            <p:cNvSpPr/>
            <p:nvPr/>
          </p:nvSpPr>
          <p:spPr>
            <a:xfrm>
              <a:off x="1096836"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502;p37">
            <a:extLst>
              <a:ext uri="{FF2B5EF4-FFF2-40B4-BE49-F238E27FC236}">
                <a16:creationId xmlns:a16="http://schemas.microsoft.com/office/drawing/2014/main" id="{2DBC7A5F-7E06-2FCF-0943-48DB5D187D38}"/>
              </a:ext>
            </a:extLst>
          </p:cNvPr>
          <p:cNvGrpSpPr/>
          <p:nvPr/>
        </p:nvGrpSpPr>
        <p:grpSpPr>
          <a:xfrm rot="478948">
            <a:off x="2819710" y="5142930"/>
            <a:ext cx="160368" cy="193469"/>
            <a:chOff x="1096838" y="391396"/>
            <a:chExt cx="245538" cy="296218"/>
          </a:xfrm>
        </p:grpSpPr>
        <p:sp>
          <p:nvSpPr>
            <p:cNvPr id="37" name="Google Shape;503;p37">
              <a:extLst>
                <a:ext uri="{FF2B5EF4-FFF2-40B4-BE49-F238E27FC236}">
                  <a16:creationId xmlns:a16="http://schemas.microsoft.com/office/drawing/2014/main" id="{7009759D-887D-4BA1-CC47-656FC5F14CE9}"/>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4;p37">
              <a:extLst>
                <a:ext uri="{FF2B5EF4-FFF2-40B4-BE49-F238E27FC236}">
                  <a16:creationId xmlns:a16="http://schemas.microsoft.com/office/drawing/2014/main" id="{74D8C1C7-65B1-2432-95F1-8D7FCA7B2806}"/>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10;p37">
            <a:extLst>
              <a:ext uri="{FF2B5EF4-FFF2-40B4-BE49-F238E27FC236}">
                <a16:creationId xmlns:a16="http://schemas.microsoft.com/office/drawing/2014/main" id="{1DDDCF8F-E279-D614-D159-3EFEADF29D31}"/>
              </a:ext>
            </a:extLst>
          </p:cNvPr>
          <p:cNvGrpSpPr/>
          <p:nvPr/>
        </p:nvGrpSpPr>
        <p:grpSpPr>
          <a:xfrm rot="380935">
            <a:off x="8455323" y="3678663"/>
            <a:ext cx="202679" cy="265813"/>
            <a:chOff x="4877309" y="2281842"/>
            <a:chExt cx="82188" cy="107795"/>
          </a:xfrm>
        </p:grpSpPr>
        <p:sp>
          <p:nvSpPr>
            <p:cNvPr id="45" name="Google Shape;511;p37">
              <a:extLst>
                <a:ext uri="{FF2B5EF4-FFF2-40B4-BE49-F238E27FC236}">
                  <a16:creationId xmlns:a16="http://schemas.microsoft.com/office/drawing/2014/main" id="{EC206869-9B47-2D73-AAA1-0982858950B1}"/>
                </a:ext>
              </a:extLst>
            </p:cNvPr>
            <p:cNvSpPr/>
            <p:nvPr/>
          </p:nvSpPr>
          <p:spPr>
            <a:xfrm rot="-899960">
              <a:off x="4889452" y="2290623"/>
              <a:ext cx="54748" cy="93522"/>
            </a:xfrm>
            <a:custGeom>
              <a:avLst/>
              <a:gdLst/>
              <a:ahLst/>
              <a:cxnLst/>
              <a:rect l="l" t="t" r="r" b="b"/>
              <a:pathLst>
                <a:path w="2190" h="3741" extrusionOk="0">
                  <a:moveTo>
                    <a:pt x="1494" y="1"/>
                  </a:moveTo>
                  <a:cubicBezTo>
                    <a:pt x="1434" y="1"/>
                    <a:pt x="1371" y="87"/>
                    <a:pt x="1371" y="87"/>
                  </a:cubicBezTo>
                  <a:lnTo>
                    <a:pt x="860" y="883"/>
                  </a:lnTo>
                  <a:cubicBezTo>
                    <a:pt x="56" y="2063"/>
                    <a:pt x="73" y="2698"/>
                    <a:pt x="73" y="2698"/>
                  </a:cubicBezTo>
                  <a:cubicBezTo>
                    <a:pt x="0" y="3188"/>
                    <a:pt x="372" y="3650"/>
                    <a:pt x="903" y="3729"/>
                  </a:cubicBezTo>
                  <a:cubicBezTo>
                    <a:pt x="956" y="3737"/>
                    <a:pt x="1008" y="3741"/>
                    <a:pt x="1060" y="3741"/>
                  </a:cubicBezTo>
                  <a:cubicBezTo>
                    <a:pt x="1527" y="3741"/>
                    <a:pt x="1932" y="3427"/>
                    <a:pt x="1997" y="2987"/>
                  </a:cubicBezTo>
                  <a:cubicBezTo>
                    <a:pt x="2189" y="2393"/>
                    <a:pt x="1639" y="365"/>
                    <a:pt x="1583" y="119"/>
                  </a:cubicBezTo>
                  <a:cubicBezTo>
                    <a:pt x="1563" y="29"/>
                    <a:pt x="1529" y="1"/>
                    <a:pt x="1494" y="1"/>
                  </a:cubicBezTo>
                  <a:close/>
                </a:path>
              </a:pathLst>
            </a:custGeom>
            <a:solidFill>
              <a:schemeClr val="accent4"/>
            </a:solidFill>
            <a:ln w="114300" cap="flat" cmpd="sng">
              <a:solidFill>
                <a:schemeClr val="accent6"/>
              </a:solidFill>
              <a:prstDash val="solid"/>
              <a:round/>
              <a:headEnd type="none" w="sm" len="sm"/>
              <a:tailEnd type="none" w="sm" len="sm"/>
            </a:ln>
            <a:effectLst>
              <a:outerShdw dist="19050"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7">
              <a:extLst>
                <a:ext uri="{FF2B5EF4-FFF2-40B4-BE49-F238E27FC236}">
                  <a16:creationId xmlns:a16="http://schemas.microsoft.com/office/drawing/2014/main" id="{6D10D1E2-6507-F8F0-DB91-F5C72068815A}"/>
                </a:ext>
              </a:extLst>
            </p:cNvPr>
            <p:cNvSpPr/>
            <p:nvPr/>
          </p:nvSpPr>
          <p:spPr>
            <a:xfrm rot="-1139362">
              <a:off x="4891027" y="2288206"/>
              <a:ext cx="54751" cy="93477"/>
            </a:xfrm>
            <a:custGeom>
              <a:avLst/>
              <a:gdLst/>
              <a:ahLst/>
              <a:cxnLst/>
              <a:rect l="l" t="t" r="r" b="b"/>
              <a:pathLst>
                <a:path w="2190" h="3739" extrusionOk="0">
                  <a:moveTo>
                    <a:pt x="1494" y="0"/>
                  </a:moveTo>
                  <a:cubicBezTo>
                    <a:pt x="1434" y="0"/>
                    <a:pt x="1371" y="87"/>
                    <a:pt x="1371" y="87"/>
                  </a:cubicBezTo>
                  <a:lnTo>
                    <a:pt x="860" y="883"/>
                  </a:lnTo>
                  <a:cubicBezTo>
                    <a:pt x="56" y="2063"/>
                    <a:pt x="75" y="2698"/>
                    <a:pt x="75" y="2698"/>
                  </a:cubicBezTo>
                  <a:cubicBezTo>
                    <a:pt x="0" y="3186"/>
                    <a:pt x="371" y="3648"/>
                    <a:pt x="903" y="3727"/>
                  </a:cubicBezTo>
                  <a:cubicBezTo>
                    <a:pt x="956" y="3735"/>
                    <a:pt x="1008" y="3739"/>
                    <a:pt x="1060" y="3739"/>
                  </a:cubicBezTo>
                  <a:cubicBezTo>
                    <a:pt x="1528" y="3739"/>
                    <a:pt x="1932" y="3426"/>
                    <a:pt x="1997" y="2985"/>
                  </a:cubicBezTo>
                  <a:cubicBezTo>
                    <a:pt x="2189" y="2391"/>
                    <a:pt x="1639" y="363"/>
                    <a:pt x="1583" y="117"/>
                  </a:cubicBezTo>
                  <a:lnTo>
                    <a:pt x="1583" y="118"/>
                  </a:lnTo>
                  <a:cubicBezTo>
                    <a:pt x="1563" y="29"/>
                    <a:pt x="1529" y="0"/>
                    <a:pt x="1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7">
              <a:extLst>
                <a:ext uri="{FF2B5EF4-FFF2-40B4-BE49-F238E27FC236}">
                  <a16:creationId xmlns:a16="http://schemas.microsoft.com/office/drawing/2014/main" id="{CC817C46-D059-E7EE-375D-E15EBEEA59E3}"/>
                </a:ext>
              </a:extLst>
            </p:cNvPr>
            <p:cNvSpPr/>
            <p:nvPr/>
          </p:nvSpPr>
          <p:spPr>
            <a:xfrm rot="-1139362">
              <a:off x="4909175" y="2350836"/>
              <a:ext cx="15150" cy="23001"/>
            </a:xfrm>
            <a:custGeom>
              <a:avLst/>
              <a:gdLst/>
              <a:ahLst/>
              <a:cxnLst/>
              <a:rect l="l" t="t" r="r" b="b"/>
              <a:pathLst>
                <a:path w="606" h="920" extrusionOk="0">
                  <a:moveTo>
                    <a:pt x="115" y="0"/>
                  </a:moveTo>
                  <a:cubicBezTo>
                    <a:pt x="92" y="0"/>
                    <a:pt x="70" y="12"/>
                    <a:pt x="60" y="40"/>
                  </a:cubicBezTo>
                  <a:cubicBezTo>
                    <a:pt x="0" y="217"/>
                    <a:pt x="13" y="416"/>
                    <a:pt x="100" y="581"/>
                  </a:cubicBezTo>
                  <a:cubicBezTo>
                    <a:pt x="182" y="740"/>
                    <a:pt x="330" y="861"/>
                    <a:pt x="500" y="916"/>
                  </a:cubicBezTo>
                  <a:cubicBezTo>
                    <a:pt x="507" y="918"/>
                    <a:pt x="513" y="919"/>
                    <a:pt x="519" y="919"/>
                  </a:cubicBezTo>
                  <a:cubicBezTo>
                    <a:pt x="580" y="919"/>
                    <a:pt x="605" y="822"/>
                    <a:pt x="538" y="800"/>
                  </a:cubicBezTo>
                  <a:cubicBezTo>
                    <a:pt x="238" y="703"/>
                    <a:pt x="73" y="378"/>
                    <a:pt x="176" y="79"/>
                  </a:cubicBezTo>
                  <a:cubicBezTo>
                    <a:pt x="192" y="33"/>
                    <a:pt x="15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8" name="Google Shape;514;p37">
            <a:extLst>
              <a:ext uri="{FF2B5EF4-FFF2-40B4-BE49-F238E27FC236}">
                <a16:creationId xmlns:a16="http://schemas.microsoft.com/office/drawing/2014/main" id="{C225B976-76C1-2946-CC42-FA494383C9C4}"/>
              </a:ext>
            </a:extLst>
          </p:cNvPr>
          <p:cNvCxnSpPr>
            <a:cxnSpLocks/>
          </p:cNvCxnSpPr>
          <p:nvPr/>
        </p:nvCxnSpPr>
        <p:spPr>
          <a:xfrm>
            <a:off x="1759594" y="2796442"/>
            <a:ext cx="9122980" cy="0"/>
          </a:xfrm>
          <a:prstGeom prst="straightConnector1">
            <a:avLst/>
          </a:prstGeom>
          <a:noFill/>
          <a:ln w="38100" cap="rnd" cmpd="sng">
            <a:gradFill>
              <a:gsLst>
                <a:gs pos="0">
                  <a:schemeClr val="bg2">
                    <a:lumMod val="20000"/>
                    <a:lumOff val="80000"/>
                  </a:schemeClr>
                </a:gs>
                <a:gs pos="74000">
                  <a:schemeClr val="bg2">
                    <a:lumMod val="40000"/>
                    <a:lumOff val="60000"/>
                  </a:schemeClr>
                </a:gs>
                <a:gs pos="83000">
                  <a:schemeClr val="bg2">
                    <a:lumMod val="75000"/>
                  </a:schemeClr>
                </a:gs>
                <a:gs pos="100000">
                  <a:srgbClr val="0070C0"/>
                </a:gs>
              </a:gsLst>
              <a:lin ang="5400000" scaled="1"/>
            </a:gradFill>
            <a:prstDash val="solid"/>
            <a:round/>
            <a:headEnd type="none" w="med" len="med"/>
            <a:tailEnd type="none" w="med" len="med"/>
          </a:ln>
        </p:spPr>
      </p:cxnSp>
      <p:grpSp>
        <p:nvGrpSpPr>
          <p:cNvPr id="49" name="Google Shape;515;p37">
            <a:extLst>
              <a:ext uri="{FF2B5EF4-FFF2-40B4-BE49-F238E27FC236}">
                <a16:creationId xmlns:a16="http://schemas.microsoft.com/office/drawing/2014/main" id="{8E2B881F-320C-4107-2814-E514ED83AFD9}"/>
              </a:ext>
            </a:extLst>
          </p:cNvPr>
          <p:cNvGrpSpPr/>
          <p:nvPr/>
        </p:nvGrpSpPr>
        <p:grpSpPr>
          <a:xfrm rot="145103" flipH="1">
            <a:off x="10209258" y="5623822"/>
            <a:ext cx="245560" cy="296245"/>
            <a:chOff x="1096838" y="391396"/>
            <a:chExt cx="245538" cy="296218"/>
          </a:xfrm>
        </p:grpSpPr>
        <p:sp>
          <p:nvSpPr>
            <p:cNvPr id="50" name="Google Shape;516;p37">
              <a:extLst>
                <a:ext uri="{FF2B5EF4-FFF2-40B4-BE49-F238E27FC236}">
                  <a16:creationId xmlns:a16="http://schemas.microsoft.com/office/drawing/2014/main" id="{90F3CFD0-5F53-61E3-EB4A-88557DDD7CFF}"/>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7">
              <a:extLst>
                <a:ext uri="{FF2B5EF4-FFF2-40B4-BE49-F238E27FC236}">
                  <a16:creationId xmlns:a16="http://schemas.microsoft.com/office/drawing/2014/main" id="{F3D45996-62D2-9CB2-00DD-6E44EEFA3EC6}"/>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510;p37">
            <a:extLst>
              <a:ext uri="{FF2B5EF4-FFF2-40B4-BE49-F238E27FC236}">
                <a16:creationId xmlns:a16="http://schemas.microsoft.com/office/drawing/2014/main" id="{70E52A7B-6BD1-252B-D123-E4C3BF38EB65}"/>
              </a:ext>
            </a:extLst>
          </p:cNvPr>
          <p:cNvGrpSpPr/>
          <p:nvPr/>
        </p:nvGrpSpPr>
        <p:grpSpPr>
          <a:xfrm rot="380935">
            <a:off x="903212" y="2705117"/>
            <a:ext cx="202679" cy="265813"/>
            <a:chOff x="4877309" y="2281842"/>
            <a:chExt cx="82188" cy="107795"/>
          </a:xfrm>
        </p:grpSpPr>
        <p:sp>
          <p:nvSpPr>
            <p:cNvPr id="107" name="Google Shape;511;p37">
              <a:extLst>
                <a:ext uri="{FF2B5EF4-FFF2-40B4-BE49-F238E27FC236}">
                  <a16:creationId xmlns:a16="http://schemas.microsoft.com/office/drawing/2014/main" id="{1B6B70A5-9D74-DD90-A975-FABBD9B83486}"/>
                </a:ext>
              </a:extLst>
            </p:cNvPr>
            <p:cNvSpPr/>
            <p:nvPr/>
          </p:nvSpPr>
          <p:spPr>
            <a:xfrm rot="-899960">
              <a:off x="4889452" y="2290623"/>
              <a:ext cx="54748" cy="93522"/>
            </a:xfrm>
            <a:custGeom>
              <a:avLst/>
              <a:gdLst/>
              <a:ahLst/>
              <a:cxnLst/>
              <a:rect l="l" t="t" r="r" b="b"/>
              <a:pathLst>
                <a:path w="2190" h="3741" extrusionOk="0">
                  <a:moveTo>
                    <a:pt x="1494" y="1"/>
                  </a:moveTo>
                  <a:cubicBezTo>
                    <a:pt x="1434" y="1"/>
                    <a:pt x="1371" y="87"/>
                    <a:pt x="1371" y="87"/>
                  </a:cubicBezTo>
                  <a:lnTo>
                    <a:pt x="860" y="883"/>
                  </a:lnTo>
                  <a:cubicBezTo>
                    <a:pt x="56" y="2063"/>
                    <a:pt x="73" y="2698"/>
                    <a:pt x="73" y="2698"/>
                  </a:cubicBezTo>
                  <a:cubicBezTo>
                    <a:pt x="0" y="3188"/>
                    <a:pt x="372" y="3650"/>
                    <a:pt x="903" y="3729"/>
                  </a:cubicBezTo>
                  <a:cubicBezTo>
                    <a:pt x="956" y="3737"/>
                    <a:pt x="1008" y="3741"/>
                    <a:pt x="1060" y="3741"/>
                  </a:cubicBezTo>
                  <a:cubicBezTo>
                    <a:pt x="1527" y="3741"/>
                    <a:pt x="1932" y="3427"/>
                    <a:pt x="1997" y="2987"/>
                  </a:cubicBezTo>
                  <a:cubicBezTo>
                    <a:pt x="2189" y="2393"/>
                    <a:pt x="1639" y="365"/>
                    <a:pt x="1583" y="119"/>
                  </a:cubicBezTo>
                  <a:cubicBezTo>
                    <a:pt x="1563" y="29"/>
                    <a:pt x="1529" y="1"/>
                    <a:pt x="1494" y="1"/>
                  </a:cubicBezTo>
                  <a:close/>
                </a:path>
              </a:pathLst>
            </a:custGeom>
            <a:solidFill>
              <a:schemeClr val="accent4"/>
            </a:solidFill>
            <a:ln w="114300" cap="flat" cmpd="sng">
              <a:solidFill>
                <a:schemeClr val="accent6"/>
              </a:solidFill>
              <a:prstDash val="solid"/>
              <a:round/>
              <a:headEnd type="none" w="sm" len="sm"/>
              <a:tailEnd type="none" w="sm" len="sm"/>
            </a:ln>
            <a:effectLst>
              <a:outerShdw dist="19050"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p37">
              <a:extLst>
                <a:ext uri="{FF2B5EF4-FFF2-40B4-BE49-F238E27FC236}">
                  <a16:creationId xmlns:a16="http://schemas.microsoft.com/office/drawing/2014/main" id="{57298C17-AF78-E73C-DFAD-C322F3734FF2}"/>
                </a:ext>
              </a:extLst>
            </p:cNvPr>
            <p:cNvSpPr/>
            <p:nvPr/>
          </p:nvSpPr>
          <p:spPr>
            <a:xfrm rot="-1139362">
              <a:off x="4891027" y="2288206"/>
              <a:ext cx="54751" cy="93477"/>
            </a:xfrm>
            <a:custGeom>
              <a:avLst/>
              <a:gdLst/>
              <a:ahLst/>
              <a:cxnLst/>
              <a:rect l="l" t="t" r="r" b="b"/>
              <a:pathLst>
                <a:path w="2190" h="3739" extrusionOk="0">
                  <a:moveTo>
                    <a:pt x="1494" y="0"/>
                  </a:moveTo>
                  <a:cubicBezTo>
                    <a:pt x="1434" y="0"/>
                    <a:pt x="1371" y="87"/>
                    <a:pt x="1371" y="87"/>
                  </a:cubicBezTo>
                  <a:lnTo>
                    <a:pt x="860" y="883"/>
                  </a:lnTo>
                  <a:cubicBezTo>
                    <a:pt x="56" y="2063"/>
                    <a:pt x="75" y="2698"/>
                    <a:pt x="75" y="2698"/>
                  </a:cubicBezTo>
                  <a:cubicBezTo>
                    <a:pt x="0" y="3186"/>
                    <a:pt x="371" y="3648"/>
                    <a:pt x="903" y="3727"/>
                  </a:cubicBezTo>
                  <a:cubicBezTo>
                    <a:pt x="956" y="3735"/>
                    <a:pt x="1008" y="3739"/>
                    <a:pt x="1060" y="3739"/>
                  </a:cubicBezTo>
                  <a:cubicBezTo>
                    <a:pt x="1528" y="3739"/>
                    <a:pt x="1932" y="3426"/>
                    <a:pt x="1997" y="2985"/>
                  </a:cubicBezTo>
                  <a:cubicBezTo>
                    <a:pt x="2189" y="2391"/>
                    <a:pt x="1639" y="363"/>
                    <a:pt x="1583" y="117"/>
                  </a:cubicBezTo>
                  <a:lnTo>
                    <a:pt x="1583" y="118"/>
                  </a:lnTo>
                  <a:cubicBezTo>
                    <a:pt x="1563" y="29"/>
                    <a:pt x="1529" y="0"/>
                    <a:pt x="1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3;p37">
              <a:extLst>
                <a:ext uri="{FF2B5EF4-FFF2-40B4-BE49-F238E27FC236}">
                  <a16:creationId xmlns:a16="http://schemas.microsoft.com/office/drawing/2014/main" id="{0AF37347-DBF3-B9A1-7F18-6A4BF3498CB8}"/>
                </a:ext>
              </a:extLst>
            </p:cNvPr>
            <p:cNvSpPr/>
            <p:nvPr/>
          </p:nvSpPr>
          <p:spPr>
            <a:xfrm rot="-1139362">
              <a:off x="4909175" y="2350836"/>
              <a:ext cx="15150" cy="23001"/>
            </a:xfrm>
            <a:custGeom>
              <a:avLst/>
              <a:gdLst/>
              <a:ahLst/>
              <a:cxnLst/>
              <a:rect l="l" t="t" r="r" b="b"/>
              <a:pathLst>
                <a:path w="606" h="920" extrusionOk="0">
                  <a:moveTo>
                    <a:pt x="115" y="0"/>
                  </a:moveTo>
                  <a:cubicBezTo>
                    <a:pt x="92" y="0"/>
                    <a:pt x="70" y="12"/>
                    <a:pt x="60" y="40"/>
                  </a:cubicBezTo>
                  <a:cubicBezTo>
                    <a:pt x="0" y="217"/>
                    <a:pt x="13" y="416"/>
                    <a:pt x="100" y="581"/>
                  </a:cubicBezTo>
                  <a:cubicBezTo>
                    <a:pt x="182" y="740"/>
                    <a:pt x="330" y="861"/>
                    <a:pt x="500" y="916"/>
                  </a:cubicBezTo>
                  <a:cubicBezTo>
                    <a:pt x="507" y="918"/>
                    <a:pt x="513" y="919"/>
                    <a:pt x="519" y="919"/>
                  </a:cubicBezTo>
                  <a:cubicBezTo>
                    <a:pt x="580" y="919"/>
                    <a:pt x="605" y="822"/>
                    <a:pt x="538" y="800"/>
                  </a:cubicBezTo>
                  <a:cubicBezTo>
                    <a:pt x="238" y="703"/>
                    <a:pt x="73" y="378"/>
                    <a:pt x="176" y="79"/>
                  </a:cubicBezTo>
                  <a:cubicBezTo>
                    <a:pt x="192" y="33"/>
                    <a:pt x="15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515;p37">
            <a:extLst>
              <a:ext uri="{FF2B5EF4-FFF2-40B4-BE49-F238E27FC236}">
                <a16:creationId xmlns:a16="http://schemas.microsoft.com/office/drawing/2014/main" id="{5254AEC5-653D-F604-3BE3-983DC3D07C14}"/>
              </a:ext>
            </a:extLst>
          </p:cNvPr>
          <p:cNvGrpSpPr/>
          <p:nvPr/>
        </p:nvGrpSpPr>
        <p:grpSpPr>
          <a:xfrm rot="145103" flipH="1">
            <a:off x="9687622" y="660729"/>
            <a:ext cx="371982" cy="448901"/>
            <a:chOff x="1096838" y="391396"/>
            <a:chExt cx="245538" cy="296218"/>
          </a:xfrm>
        </p:grpSpPr>
        <p:sp>
          <p:nvSpPr>
            <p:cNvPr id="12" name="Google Shape;516;p37">
              <a:extLst>
                <a:ext uri="{FF2B5EF4-FFF2-40B4-BE49-F238E27FC236}">
                  <a16:creationId xmlns:a16="http://schemas.microsoft.com/office/drawing/2014/main" id="{3BB9FD94-2FFA-F1D3-0F64-4DCA24561093}"/>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4"/>
            </a:solidFill>
            <a:ln w="76200" cap="flat" cmpd="sng">
              <a:solidFill>
                <a:schemeClr val="accent6"/>
              </a:solidFill>
              <a:prstDash val="solid"/>
              <a:round/>
              <a:headEnd type="none" w="sm" len="sm"/>
              <a:tailEnd type="none" w="sm" len="sm"/>
            </a:ln>
            <a:effectLst>
              <a:outerShdw dist="28575" dir="2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7;p37">
              <a:extLst>
                <a:ext uri="{FF2B5EF4-FFF2-40B4-BE49-F238E27FC236}">
                  <a16:creationId xmlns:a16="http://schemas.microsoft.com/office/drawing/2014/main" id="{2B75E4DD-78D9-9C38-709E-85548BFCF26E}"/>
                </a:ext>
              </a:extLst>
            </p:cNvPr>
            <p:cNvSpPr/>
            <p:nvPr/>
          </p:nvSpPr>
          <p:spPr>
            <a:xfrm>
              <a:off x="1096838" y="391396"/>
              <a:ext cx="245538" cy="296218"/>
            </a:xfrm>
            <a:custGeom>
              <a:avLst/>
              <a:gdLst/>
              <a:ahLst/>
              <a:cxnLst/>
              <a:rect l="l" t="t" r="r" b="b"/>
              <a:pathLst>
                <a:path w="5620" h="6780" extrusionOk="0">
                  <a:moveTo>
                    <a:pt x="2259" y="1"/>
                  </a:moveTo>
                  <a:cubicBezTo>
                    <a:pt x="2201" y="1"/>
                    <a:pt x="2143" y="42"/>
                    <a:pt x="2153" y="116"/>
                  </a:cubicBezTo>
                  <a:cubicBezTo>
                    <a:pt x="2272" y="930"/>
                    <a:pt x="2257" y="1818"/>
                    <a:pt x="1847" y="2554"/>
                  </a:cubicBezTo>
                  <a:cubicBezTo>
                    <a:pt x="1495" y="3189"/>
                    <a:pt x="848" y="3674"/>
                    <a:pt x="107" y="3687"/>
                  </a:cubicBezTo>
                  <a:cubicBezTo>
                    <a:pt x="20" y="3689"/>
                    <a:pt x="1" y="3774"/>
                    <a:pt x="34" y="3836"/>
                  </a:cubicBezTo>
                  <a:cubicBezTo>
                    <a:pt x="19" y="3899"/>
                    <a:pt x="62" y="3982"/>
                    <a:pt x="146" y="3982"/>
                  </a:cubicBezTo>
                  <a:cubicBezTo>
                    <a:pt x="147" y="3982"/>
                    <a:pt x="148" y="3982"/>
                    <a:pt x="148" y="3982"/>
                  </a:cubicBezTo>
                  <a:cubicBezTo>
                    <a:pt x="249" y="3979"/>
                    <a:pt x="351" y="3977"/>
                    <a:pt x="453" y="3977"/>
                  </a:cubicBezTo>
                  <a:cubicBezTo>
                    <a:pt x="720" y="3977"/>
                    <a:pt x="989" y="3993"/>
                    <a:pt x="1248" y="4058"/>
                  </a:cubicBezTo>
                  <a:cubicBezTo>
                    <a:pt x="1603" y="4149"/>
                    <a:pt x="1901" y="4350"/>
                    <a:pt x="2126" y="4637"/>
                  </a:cubicBezTo>
                  <a:cubicBezTo>
                    <a:pt x="2599" y="5240"/>
                    <a:pt x="2713" y="6028"/>
                    <a:pt x="3026" y="6713"/>
                  </a:cubicBezTo>
                  <a:cubicBezTo>
                    <a:pt x="3034" y="6733"/>
                    <a:pt x="3046" y="6745"/>
                    <a:pt x="3061" y="6755"/>
                  </a:cubicBezTo>
                  <a:cubicBezTo>
                    <a:pt x="3079" y="6772"/>
                    <a:pt x="3103" y="6780"/>
                    <a:pt x="3128" y="6780"/>
                  </a:cubicBezTo>
                  <a:cubicBezTo>
                    <a:pt x="3186" y="6780"/>
                    <a:pt x="3248" y="6738"/>
                    <a:pt x="3243" y="6663"/>
                  </a:cubicBezTo>
                  <a:cubicBezTo>
                    <a:pt x="3196" y="5884"/>
                    <a:pt x="3194" y="5037"/>
                    <a:pt x="3637" y="4360"/>
                  </a:cubicBezTo>
                  <a:cubicBezTo>
                    <a:pt x="4063" y="3706"/>
                    <a:pt x="4799" y="3517"/>
                    <a:pt x="5519" y="3367"/>
                  </a:cubicBezTo>
                  <a:cubicBezTo>
                    <a:pt x="5600" y="3349"/>
                    <a:pt x="5619" y="3265"/>
                    <a:pt x="5594" y="3208"/>
                  </a:cubicBezTo>
                  <a:cubicBezTo>
                    <a:pt x="5608" y="3151"/>
                    <a:pt x="5584" y="3086"/>
                    <a:pt x="5508" y="3084"/>
                  </a:cubicBezTo>
                  <a:cubicBezTo>
                    <a:pt x="4752" y="3067"/>
                    <a:pt x="3924" y="2962"/>
                    <a:pt x="3351" y="2418"/>
                  </a:cubicBezTo>
                  <a:cubicBezTo>
                    <a:pt x="2720" y="1820"/>
                    <a:pt x="2545" y="921"/>
                    <a:pt x="2387" y="104"/>
                  </a:cubicBezTo>
                  <a:cubicBezTo>
                    <a:pt x="2380" y="69"/>
                    <a:pt x="2361" y="45"/>
                    <a:pt x="2336" y="32"/>
                  </a:cubicBezTo>
                  <a:cubicBezTo>
                    <a:pt x="2316" y="11"/>
                    <a:pt x="2287" y="1"/>
                    <a:pt x="2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9EB1A944-F7D3-56EB-DD1B-2BD0B772133E}"/>
              </a:ext>
            </a:extLst>
          </p:cNvPr>
          <p:cNvSpPr txBox="1"/>
          <p:nvPr/>
        </p:nvSpPr>
        <p:spPr>
          <a:xfrm>
            <a:off x="1004551" y="3257848"/>
            <a:ext cx="10206122" cy="2308324"/>
          </a:xfrm>
          <a:prstGeom prst="rect">
            <a:avLst/>
          </a:prstGeom>
          <a:solidFill>
            <a:schemeClr val="bg1"/>
          </a:solidFill>
        </p:spPr>
        <p:txBody>
          <a:bodyPr wrap="square" rtlCol="0">
            <a:spAutoFit/>
          </a:bodyPr>
          <a:lstStyle/>
          <a:p>
            <a:pPr algn="ctr"/>
            <a:r>
              <a:rPr lang="en-US" sz="3600"/>
              <a:t>Devices that controls and directs electricity to perform tasks and/or process information. </a:t>
            </a:r>
          </a:p>
          <a:p>
            <a:pPr algn="ctr"/>
            <a:endParaRPr lang="en-US" sz="3600"/>
          </a:p>
          <a:p>
            <a:pPr algn="ctr"/>
            <a:r>
              <a:rPr lang="en-US" sz="3600"/>
              <a:t>Think of things that plug-in or require a battery! </a:t>
            </a:r>
          </a:p>
        </p:txBody>
      </p:sp>
    </p:spTree>
    <p:extLst>
      <p:ext uri="{BB962C8B-B14F-4D97-AF65-F5344CB8AC3E}">
        <p14:creationId xmlns:p14="http://schemas.microsoft.com/office/powerpoint/2010/main" val="106116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11C8F-CEFA-B5A3-4243-A31FB1E141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BC7158-C920-A65F-B0D7-D4FF59E6A100}"/>
              </a:ext>
            </a:extLst>
          </p:cNvPr>
          <p:cNvPicPr>
            <a:picLocks noChangeAspect="1"/>
          </p:cNvPicPr>
          <p:nvPr/>
        </p:nvPicPr>
        <p:blipFill>
          <a:blip r:embed="rId3"/>
          <a:stretch>
            <a:fillRect/>
          </a:stretch>
        </p:blipFill>
        <p:spPr>
          <a:xfrm>
            <a:off x="218573" y="122947"/>
            <a:ext cx="11754853" cy="6612105"/>
          </a:xfrm>
          <a:prstGeom prst="rect">
            <a:avLst/>
          </a:prstGeom>
        </p:spPr>
      </p:pic>
    </p:spTree>
    <p:extLst>
      <p:ext uri="{BB962C8B-B14F-4D97-AF65-F5344CB8AC3E}">
        <p14:creationId xmlns:p14="http://schemas.microsoft.com/office/powerpoint/2010/main" val="301040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D1CCB4A-4BB5-7420-27C1-136B43C7D6BA}"/>
              </a:ext>
            </a:extLst>
          </p:cNvPr>
          <p:cNvSpPr txBox="1"/>
          <p:nvPr/>
        </p:nvSpPr>
        <p:spPr>
          <a:xfrm>
            <a:off x="2656114" y="419430"/>
            <a:ext cx="68797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CA8E1"/>
                </a:solidFill>
              </a:rPr>
              <a:t>Types of Batteries</a:t>
            </a:r>
            <a:r>
              <a:rPr lang="en-US" sz="4000" dirty="0">
                <a:cs typeface="Arial"/>
              </a:rPr>
              <a:t>​</a:t>
            </a:r>
            <a:endParaRPr lang="en-US" sz="4000" dirty="0"/>
          </a:p>
        </p:txBody>
      </p:sp>
      <p:pic>
        <p:nvPicPr>
          <p:cNvPr id="15" name="Picture 14" descr="A group of toy cars&#10;&#10;AI-generated content may be incorrect.">
            <a:extLst>
              <a:ext uri="{FF2B5EF4-FFF2-40B4-BE49-F238E27FC236}">
                <a16:creationId xmlns:a16="http://schemas.microsoft.com/office/drawing/2014/main" id="{F42DF832-B7B9-4110-4406-7D4E354C931B}"/>
              </a:ext>
            </a:extLst>
          </p:cNvPr>
          <p:cNvPicPr>
            <a:picLocks noChangeAspect="1"/>
          </p:cNvPicPr>
          <p:nvPr/>
        </p:nvPicPr>
        <p:blipFill>
          <a:blip r:embed="rId3"/>
          <a:srcRect t="17697"/>
          <a:stretch>
            <a:fillRect/>
          </a:stretch>
        </p:blipFill>
        <p:spPr>
          <a:xfrm>
            <a:off x="175252" y="1470954"/>
            <a:ext cx="11326113" cy="5148648"/>
          </a:xfrm>
          <a:prstGeom prst="rect">
            <a:avLst/>
          </a:prstGeom>
        </p:spPr>
      </p:pic>
    </p:spTree>
    <p:extLst>
      <p:ext uri="{BB962C8B-B14F-4D97-AF65-F5344CB8AC3E}">
        <p14:creationId xmlns:p14="http://schemas.microsoft.com/office/powerpoint/2010/main" val="289805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B740-61FF-A133-39F8-2F5F97950D12}"/>
            </a:ext>
          </a:extLst>
        </p:cNvPr>
        <p:cNvGrpSpPr/>
        <p:nvPr/>
      </p:nvGrpSpPr>
      <p:grpSpPr>
        <a:xfrm>
          <a:off x="0" y="0"/>
          <a:ext cx="0" cy="0"/>
          <a:chOff x="0" y="0"/>
          <a:chExt cx="0" cy="0"/>
        </a:xfrm>
      </p:grpSpPr>
      <p:sp>
        <p:nvSpPr>
          <p:cNvPr id="5" name="Google Shape;933;p36">
            <a:extLst>
              <a:ext uri="{FF2B5EF4-FFF2-40B4-BE49-F238E27FC236}">
                <a16:creationId xmlns:a16="http://schemas.microsoft.com/office/drawing/2014/main" id="{F1C1C90B-96BC-1684-C874-CECD05E1C4B3}"/>
              </a:ext>
            </a:extLst>
          </p:cNvPr>
          <p:cNvSpPr txBox="1">
            <a:spLocks/>
          </p:cNvSpPr>
          <p:nvPr/>
        </p:nvSpPr>
        <p:spPr>
          <a:xfrm>
            <a:off x="1386" y="288280"/>
            <a:ext cx="12192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500"/>
            </a:pPr>
            <a:r>
              <a:rPr lang="en-US" sz="4000" b="1">
                <a:solidFill>
                  <a:schemeClr val="bg2"/>
                </a:solidFill>
                <a:latin typeface="+mj-lt"/>
                <a:sym typeface="Fira Sans Extra Condensed SemiBold"/>
              </a:rPr>
              <a:t>Why Batteries Matter</a:t>
            </a:r>
            <a:endParaRPr lang="en-US" sz="4000" b="1">
              <a:solidFill>
                <a:schemeClr val="bg2"/>
              </a:solidFill>
              <a:latin typeface="+mj-lt"/>
            </a:endParaRPr>
          </a:p>
        </p:txBody>
      </p:sp>
      <p:sp>
        <p:nvSpPr>
          <p:cNvPr id="2" name="TextBox 1">
            <a:extLst>
              <a:ext uri="{FF2B5EF4-FFF2-40B4-BE49-F238E27FC236}">
                <a16:creationId xmlns:a16="http://schemas.microsoft.com/office/drawing/2014/main" id="{7961C8F9-D323-ABE9-2497-792A0735467C}"/>
              </a:ext>
            </a:extLst>
          </p:cNvPr>
          <p:cNvSpPr txBox="1"/>
          <p:nvPr/>
        </p:nvSpPr>
        <p:spPr>
          <a:xfrm>
            <a:off x="1560527" y="986201"/>
            <a:ext cx="8857584" cy="430887"/>
          </a:xfrm>
          <a:prstGeom prst="rect">
            <a:avLst/>
          </a:prstGeom>
          <a:noFill/>
        </p:spPr>
        <p:txBody>
          <a:bodyPr wrap="square" lIns="91440" tIns="45720" rIns="91440" bIns="45720" anchor="t">
            <a:spAutoFit/>
          </a:bodyPr>
          <a:lstStyle/>
          <a:p>
            <a:pPr algn="ctr"/>
            <a:r>
              <a:rPr lang="en-US" sz="2200">
                <a:solidFill>
                  <a:srgbClr val="000000"/>
                </a:solidFill>
                <a:ea typeface="+mn-lt"/>
                <a:cs typeface="+mn-lt"/>
              </a:rPr>
              <a:t>They contain critical materials like Lithium and Cobalt</a:t>
            </a:r>
          </a:p>
        </p:txBody>
      </p:sp>
      <p:pic>
        <p:nvPicPr>
          <p:cNvPr id="9218" name="Picture 2">
            <a:extLst>
              <a:ext uri="{FF2B5EF4-FFF2-40B4-BE49-F238E27FC236}">
                <a16:creationId xmlns:a16="http://schemas.microsoft.com/office/drawing/2014/main" id="{B1914B76-8687-1C26-F304-6B1EA0D6E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27" y="1846605"/>
            <a:ext cx="8857584" cy="42935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E0E128-EB45-83AA-2CE6-79CC1DC898CB}"/>
              </a:ext>
            </a:extLst>
          </p:cNvPr>
          <p:cNvSpPr txBox="1"/>
          <p:nvPr/>
        </p:nvSpPr>
        <p:spPr>
          <a:xfrm>
            <a:off x="7739666" y="6569720"/>
            <a:ext cx="5697416" cy="246221"/>
          </a:xfrm>
          <a:prstGeom prst="rect">
            <a:avLst/>
          </a:prstGeom>
          <a:noFill/>
        </p:spPr>
        <p:txBody>
          <a:bodyPr wrap="square" rtlCol="0">
            <a:spAutoFit/>
          </a:bodyPr>
          <a:lstStyle/>
          <a:p>
            <a:r>
              <a:rPr lang="en-US" sz="1000"/>
              <a:t>Source: https://www.fairfaxcounty.gov/publicworks/recycling-trash/batteries</a:t>
            </a:r>
          </a:p>
        </p:txBody>
      </p:sp>
    </p:spTree>
    <p:extLst>
      <p:ext uri="{BB962C8B-B14F-4D97-AF65-F5344CB8AC3E}">
        <p14:creationId xmlns:p14="http://schemas.microsoft.com/office/powerpoint/2010/main" val="83585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3A22-B020-3AED-DFCE-2EA9EB05B71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09264E2-0819-6574-7721-C72FD03A186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6116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F6EDC59-BE8D-BFD9-516E-F008711C8C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86196658"/>
      </p:ext>
    </p:extLst>
  </p:cSld>
  <p:clrMapOvr>
    <a:masterClrMapping/>
  </p:clrMapOvr>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1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3BD8C8-895E-4169-A358-3E9B46BE64A2}">
  <ds:schemaRefs>
    <ds:schemaRef ds:uri="e13a543c-6713-4e5a-aa83-cb6a8e4cb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3.xml><?xml version="1.0" encoding="utf-8"?>
<ds:datastoreItem xmlns:ds="http://schemas.openxmlformats.org/officeDocument/2006/customXml" ds:itemID="{21A68D4D-9402-4485-B11D-8DDDCEB2E4C5}">
  <ds:schemaRefs>
    <ds:schemaRef ds:uri="e13a543c-6713-4e5a-aa83-cb6a8e4cb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4cf464b7-869a-4236-8da2-a98566485554}" enabled="0" method="" siteId="{4cf464b7-869a-4236-8da2-a98566485554}" removed="1"/>
</clbl:labelList>
</file>

<file path=docProps/app.xml><?xml version="1.0" encoding="utf-8"?>
<Properties xmlns="http://schemas.openxmlformats.org/officeDocument/2006/extended-properties" xmlns:vt="http://schemas.openxmlformats.org/officeDocument/2006/docPropsVTypes">
  <Template>INL_2022_hexDark_wide (2)</Template>
  <TotalTime>2424</TotalTime>
  <Words>2107</Words>
  <Application>Microsoft Macintosh PowerPoint</Application>
  <PresentationFormat>Widescreen</PresentationFormat>
  <Paragraphs>211</Paragraphs>
  <Slides>37</Slides>
  <Notes>25</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37</vt:i4>
      </vt:variant>
    </vt:vector>
  </HeadingPairs>
  <TitlesOfParts>
    <vt:vector size="58" baseType="lpstr">
      <vt:lpstr>Aharoni</vt:lpstr>
      <vt:lpstr>Aptos</vt:lpstr>
      <vt:lpstr>Arial</vt:lpstr>
      <vt:lpstr>Arial Black</vt:lpstr>
      <vt:lpstr>Arial Narrow</vt:lpstr>
      <vt:lpstr>Arial,Sans-Serif</vt:lpstr>
      <vt:lpstr>Calibri</vt:lpstr>
      <vt:lpstr>Calibri,Sans-Serif</vt:lpstr>
      <vt:lpstr>Century Gothic</vt:lpstr>
      <vt:lpstr>Fira Sans Extra Condensed SemiBold</vt:lpstr>
      <vt:lpstr>Inter</vt:lpstr>
      <vt:lpstr>Montserrat</vt:lpstr>
      <vt:lpstr>Myriad Pro Cond</vt:lpstr>
      <vt:lpstr>Myriad Pro SemiCond</vt:lpstr>
      <vt:lpstr>Roboto</vt:lpstr>
      <vt:lpstr>Showcard Gothic</vt:lpstr>
      <vt:lpstr>Symbol</vt:lpstr>
      <vt:lpstr>Times New Roman</vt:lpstr>
      <vt:lpstr>Wingdings</vt:lpstr>
      <vt:lpstr>INL 2020</vt:lpstr>
      <vt:lpstr>1_INL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of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E-waste Recycling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Yuan-Yuan Lee</dc:creator>
  <cp:keywords/>
  <dc:description/>
  <cp:lastModifiedBy>Melissa K. Cozart</cp:lastModifiedBy>
  <cp:revision>132</cp:revision>
  <dcterms:created xsi:type="dcterms:W3CDTF">2023-04-03T18:32:17Z</dcterms:created>
  <dcterms:modified xsi:type="dcterms:W3CDTF">2026-05-06T18:54:04Z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