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4"/>
    <p:sldMasterId id="2147483717" r:id="rId5"/>
  </p:sldMasterIdLst>
  <p:notesMasterIdLst>
    <p:notesMasterId r:id="rId45"/>
  </p:notesMasterIdLst>
  <p:sldIdLst>
    <p:sldId id="2146848889" r:id="rId6"/>
    <p:sldId id="2146848841" r:id="rId7"/>
    <p:sldId id="2146848853" r:id="rId8"/>
    <p:sldId id="2146848854" r:id="rId9"/>
    <p:sldId id="2146848857" r:id="rId10"/>
    <p:sldId id="2146848890" r:id="rId11"/>
    <p:sldId id="328" r:id="rId12"/>
    <p:sldId id="2146848888" r:id="rId13"/>
    <p:sldId id="259" r:id="rId14"/>
    <p:sldId id="2146848881" r:id="rId15"/>
    <p:sldId id="2146848883" r:id="rId16"/>
    <p:sldId id="2146848885" r:id="rId17"/>
    <p:sldId id="2146848884" r:id="rId18"/>
    <p:sldId id="271" r:id="rId19"/>
    <p:sldId id="2146848836" r:id="rId20"/>
    <p:sldId id="2146848886" r:id="rId21"/>
    <p:sldId id="258" r:id="rId22"/>
    <p:sldId id="324" r:id="rId23"/>
    <p:sldId id="257" r:id="rId24"/>
    <p:sldId id="2146848860" r:id="rId25"/>
    <p:sldId id="2146848862" r:id="rId26"/>
    <p:sldId id="2146848861" r:id="rId27"/>
    <p:sldId id="2146848863" r:id="rId28"/>
    <p:sldId id="2146848864" r:id="rId29"/>
    <p:sldId id="2146848865" r:id="rId30"/>
    <p:sldId id="2146848866" r:id="rId31"/>
    <p:sldId id="2146848867" r:id="rId32"/>
    <p:sldId id="2146848868" r:id="rId33"/>
    <p:sldId id="2146848869" r:id="rId34"/>
    <p:sldId id="2146848870" r:id="rId35"/>
    <p:sldId id="2146848871" r:id="rId36"/>
    <p:sldId id="2146848872" r:id="rId37"/>
    <p:sldId id="2146848873" r:id="rId38"/>
    <p:sldId id="2146848880" r:id="rId39"/>
    <p:sldId id="2146848874" r:id="rId40"/>
    <p:sldId id="2146848875" r:id="rId41"/>
    <p:sldId id="2146848876" r:id="rId42"/>
    <p:sldId id="2146848877" r:id="rId43"/>
    <p:sldId id="2146848878"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219A06-1677-7400-B3E5-343718CCEF9B}" name="Dylan John McCallum" initials="" userId="S::Dylan.McCallum@inl.gov::7fcf694b-7cb7-4119-8804-caacabe56773" providerId="AD"/>
  <p188:author id="{62983109-139F-23DD-EB89-02F2680D9340}" name="Melissa K. Cozart" initials="MC" userId="S::Melissa.Cozart@inl.gov::c0715fc9-9123-470f-97ad-a864b22c5dc5" providerId="AD"/>
  <p188:author id="{893F9414-5AA6-13BF-5AAA-AF31A3094E6E}" name="Cait McGraw" initials="CM" userId="S::caitlin.mcgraw@inl.gov::b6764bab-8119-4141-a71b-71c6cee70986" providerId="AD"/>
  <p188:author id="{5E759C62-8584-7DEF-E627-CFC05722638B}" name="Ashlynn Marie Lambert" initials="AL" userId="S::ashlynn.lambert@inl.gov::7c056cc9-7e07-413e-a463-ffe8038ca5ff" providerId="AD"/>
  <p188:author id="{2B316F63-E21B-654C-02D9-7ABF440DD96F}" name="Yuan-Yuan Lee" initials="YL" userId="S::YuanYuan.Lee@inl.gov::21a32355-81e2-473a-a3e6-f6b017c581f8" providerId="AD"/>
  <p188:author id="{B3B1A98C-77C7-20F8-747B-BA8AED2DD2FE}" name="Dylan John McCallum" initials="DM" userId="S::dylan.mccallum@inl.gov::7fcf694b-7cb7-4119-8804-caacabe56773" providerId="AD"/>
  <p188:author id="{0C2D91DD-DB9E-0BCC-D0AE-212435F3A0D7}" name="Levander Dewitt Davis" initials="LD" userId="S::Levander.Davis@inl.gov::5044c57c-5ec3-4d9d-bca9-bd5aa1a860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0BF30"/>
    <a:srgbClr val="3071BA"/>
    <a:srgbClr val="2DA9E1"/>
    <a:srgbClr val="07519E"/>
    <a:srgbClr val="E1F3FB"/>
    <a:srgbClr val="FDF2E7"/>
    <a:srgbClr val="FCE6D0"/>
    <a:srgbClr val="FBDBBB"/>
    <a:srgbClr val="FEF5EC"/>
    <a:srgbClr val="FCE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6"/>
    <p:restoredTop sz="95294"/>
  </p:normalViewPr>
  <p:slideViewPr>
    <p:cSldViewPr snapToGrid="0">
      <p:cViewPr varScale="1">
        <p:scale>
          <a:sx n="113" d="100"/>
          <a:sy n="113" d="100"/>
        </p:scale>
        <p:origin x="204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Yuan Lee" userId="21a32355-81e2-473a-a3e6-f6b017c581f8" providerId="ADAL" clId="{02AFD564-DDED-4C19-8351-29F351DAFDBA}"/>
    <pc:docChg chg="custSel modSld sldOrd">
      <pc:chgData name="Yuan-Yuan Lee" userId="21a32355-81e2-473a-a3e6-f6b017c581f8" providerId="ADAL" clId="{02AFD564-DDED-4C19-8351-29F351DAFDBA}" dt="2026-02-11T18:56:29.389" v="8" actId="1076"/>
      <pc:docMkLst>
        <pc:docMk/>
      </pc:docMkLst>
      <pc:sldChg chg="addSp delSp modSp mod">
        <pc:chgData name="Yuan-Yuan Lee" userId="21a32355-81e2-473a-a3e6-f6b017c581f8" providerId="ADAL" clId="{02AFD564-DDED-4C19-8351-29F351DAFDBA}" dt="2026-02-11T18:56:29.389" v="8" actId="1076"/>
        <pc:sldMkLst>
          <pc:docMk/>
          <pc:sldMk cId="306204526" sldId="2146848884"/>
        </pc:sldMkLst>
        <pc:picChg chg="del">
          <ac:chgData name="Yuan-Yuan Lee" userId="21a32355-81e2-473a-a3e6-f6b017c581f8" providerId="ADAL" clId="{02AFD564-DDED-4C19-8351-29F351DAFDBA}" dt="2026-02-11T18:55:58.188" v="3" actId="478"/>
          <ac:picMkLst>
            <pc:docMk/>
            <pc:sldMk cId="306204526" sldId="2146848884"/>
            <ac:picMk id="6" creationId="{F552F274-F3C1-7421-7814-CE2660D27B65}"/>
          </ac:picMkLst>
        </pc:picChg>
        <pc:picChg chg="add mod">
          <ac:chgData name="Yuan-Yuan Lee" userId="21a32355-81e2-473a-a3e6-f6b017c581f8" providerId="ADAL" clId="{02AFD564-DDED-4C19-8351-29F351DAFDBA}" dt="2026-02-11T18:56:29.389" v="8" actId="1076"/>
          <ac:picMkLst>
            <pc:docMk/>
            <pc:sldMk cId="306204526" sldId="2146848884"/>
            <ac:picMk id="9" creationId="{24B325B8-30E7-FA94-3B3A-B287AFBF8BD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09992B-A26C-6A4B-AC27-2602734F2866}" type="datetimeFigureOut">
              <a:rPr lang="en-US" smtClean="0"/>
              <a:t>5/6/26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0CCFD4-A7F8-054B-8822-BC244B953582}" type="slidenum">
              <a:rPr lang="en-US" smtClean="0"/>
              <a:t>‹#›</a:t>
            </a:fld>
            <a:endParaRPr lang="en-US"/>
          </a:p>
        </p:txBody>
      </p:sp>
    </p:spTree>
    <p:extLst>
      <p:ext uri="{BB962C8B-B14F-4D97-AF65-F5344CB8AC3E}">
        <p14:creationId xmlns:p14="http://schemas.microsoft.com/office/powerpoint/2010/main" val="243701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nergy.gov/cmm/what-are-critical-materials-and-critical-mineral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og.mywastesolution.com/how-to-start-your-copper-recycling-business-the-very-basic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97586"/>
            <a:ext cx="5982208" cy="425144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u="none" strike="noStrike" baseline="0" dirty="0">
                <a:latin typeface="Myriad Pro SemiCond"/>
              </a:rPr>
              <a:t>INL is the nation’s center for nuclear energy research and development, celebrating 75 years of scientific innovations in 2024. The laboratory performs research in each of DOE’s strategic goal areas: energy, national security, science and the environment. </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itchFamily="2" charset="2"/>
              <a:buChar char=""/>
            </a:pP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buFont typeface="Symbol" pitchFamily="2" charset="2"/>
              <a:buChar char=""/>
            </a:pP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1054916">
              <a:defRPr/>
            </a:pPr>
            <a:fld id="{9A0CCFD4-A7F8-054B-8822-BC244B953582}" type="slidenum">
              <a:rPr lang="en-US">
                <a:solidFill>
                  <a:prstClr val="black"/>
                </a:solidFill>
                <a:latin typeface="Calibri" panose="020F0502020204030204"/>
              </a:rPr>
              <a:pPr defTabSz="1054916">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20369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0CCFD4-A7F8-054B-8822-BC244B953582}" type="slidenum">
              <a:rPr lang="en-US" smtClean="0"/>
              <a:t>10</a:t>
            </a:fld>
            <a:endParaRPr lang="en-US"/>
          </a:p>
        </p:txBody>
      </p:sp>
    </p:spTree>
    <p:extLst>
      <p:ext uri="{BB962C8B-B14F-4D97-AF65-F5344CB8AC3E}">
        <p14:creationId xmlns:p14="http://schemas.microsoft.com/office/powerpoint/2010/main" val="162338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https://www.energy.gov/cmm/what-are-critical-materials-and-critical-minerals</a:t>
            </a:r>
            <a:r>
              <a:rPr lang="en-US" dirty="0"/>
              <a:t> </a:t>
            </a:r>
          </a:p>
        </p:txBody>
      </p:sp>
      <p:sp>
        <p:nvSpPr>
          <p:cNvPr id="4" name="Slide Number Placeholder 3"/>
          <p:cNvSpPr>
            <a:spLocks noGrp="1"/>
          </p:cNvSpPr>
          <p:nvPr>
            <p:ph type="sldNum" sz="quarter" idx="5"/>
          </p:nvPr>
        </p:nvSpPr>
        <p:spPr/>
        <p:txBody>
          <a:bodyPr/>
          <a:lstStyle/>
          <a:p>
            <a:fld id="{9A0CCFD4-A7F8-054B-8822-BC244B953582}" type="slidenum">
              <a:rPr lang="en-US" smtClean="0"/>
              <a:t>11</a:t>
            </a:fld>
            <a:endParaRPr lang="en-US"/>
          </a:p>
        </p:txBody>
      </p:sp>
    </p:spTree>
    <p:extLst>
      <p:ext uri="{BB962C8B-B14F-4D97-AF65-F5344CB8AC3E}">
        <p14:creationId xmlns:p14="http://schemas.microsoft.com/office/powerpoint/2010/main" val="86237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g10ee7663783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1" name="Google Shape;1331;g10ee7663783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lgn="l"/>
            <a:r>
              <a:rPr lang="en-US" b="1" i="0" dirty="0">
                <a:solidFill>
                  <a:srgbClr val="404040"/>
                </a:solidFill>
                <a:effectLst/>
                <a:latin typeface="Inter"/>
              </a:rPr>
              <a:t>It Prioritizes Environmental Protection</a:t>
            </a:r>
          </a:p>
          <a:p>
            <a:pPr algn="l"/>
            <a:r>
              <a:rPr lang="en-US" b="0" i="0" dirty="0">
                <a:solidFill>
                  <a:srgbClr val="404040"/>
                </a:solidFill>
                <a:effectLst/>
                <a:latin typeface="Inter"/>
              </a:rPr>
              <a:t>E-waste recycling prioritizes environmental protection. It includes proper handling, processing, and managing of electronic waste. As hazardous and toxic substances such as lead, mercury, and cadmium present in electronics can harm the environment. You may find many valuable resources or materials in an e-waste stream. Through E-waste recycling, we make most of these components instead of discarding them. This way, the hazards that these elements could have potentially caused to our environment are reduced.</a:t>
            </a:r>
          </a:p>
          <a:p>
            <a:pPr algn="l"/>
            <a:r>
              <a:rPr lang="en-US" b="1" i="0" dirty="0">
                <a:solidFill>
                  <a:srgbClr val="404040"/>
                </a:solidFill>
                <a:effectLst/>
                <a:latin typeface="Inter"/>
              </a:rPr>
              <a:t>Societal Benefits</a:t>
            </a:r>
          </a:p>
          <a:p>
            <a:pPr algn="l"/>
            <a:r>
              <a:rPr lang="en-US" b="0" i="0" dirty="0">
                <a:solidFill>
                  <a:srgbClr val="404040"/>
                </a:solidFill>
                <a:effectLst/>
                <a:latin typeface="Inter"/>
              </a:rPr>
              <a:t>E-waste recycling helps reduce the discharge of such hazardous toxins and maintains the balance in aquatic ecosystems. As a result, you help preserve the freshwater ecosystem for plants, animals, and even people who depend on them as livelihood sources.</a:t>
            </a:r>
            <a:endParaRPr lang="en-US" b="1" i="0" dirty="0">
              <a:solidFill>
                <a:srgbClr val="404040"/>
              </a:solidFill>
              <a:effectLst/>
              <a:latin typeface="Inter"/>
            </a:endParaRPr>
          </a:p>
          <a:p>
            <a:pPr algn="l"/>
            <a:r>
              <a:rPr lang="en-US" b="1" i="0" dirty="0">
                <a:solidFill>
                  <a:srgbClr val="404040"/>
                </a:solidFill>
                <a:effectLst/>
                <a:latin typeface="Inter"/>
              </a:rPr>
              <a:t>E waste Recycling Helps to Conserve Available Natural Resources</a:t>
            </a:r>
          </a:p>
          <a:p>
            <a:pPr algn="l"/>
            <a:r>
              <a:rPr lang="en-US" b="0" i="0" dirty="0">
                <a:solidFill>
                  <a:srgbClr val="404040"/>
                </a:solidFill>
                <a:effectLst/>
                <a:latin typeface="Inter"/>
              </a:rPr>
              <a:t>Electronic waste recycling helps recover valuable materials from electronic products. This saves and conserves natural resources. This way, manufacturers do not need to mine the minerals; instead, they can just recycle and reuse the components of e-waste. So, yes, we can save copper or lead or valuable metals from mother nature. Thus, it promotes the utilization of resources wisely.</a:t>
            </a:r>
          </a:p>
          <a:p>
            <a:pPr algn="l"/>
            <a:r>
              <a:rPr lang="en-US" b="1" i="0" dirty="0">
                <a:solidFill>
                  <a:srgbClr val="404040"/>
                </a:solidFill>
                <a:effectLst/>
                <a:latin typeface="Inter"/>
              </a:rPr>
              <a:t>Creates Jobs</a:t>
            </a:r>
          </a:p>
          <a:p>
            <a:pPr algn="l"/>
            <a:r>
              <a:rPr lang="en-US" b="0" i="0" dirty="0">
                <a:solidFill>
                  <a:srgbClr val="404040"/>
                </a:solidFill>
                <a:effectLst/>
                <a:latin typeface="Inter"/>
              </a:rPr>
              <a:t>E-waste recycling is creating new jobs for people and local recyclers nearby. The more important thing is that, by doing so, it has created a secondary market. Where recycled materials are the primary commodity. The Environmental Protection Agency released findings that show the magnitude of economic benefits that come from e-waste recycling. In a year, the US’s recycling activities provided 757,000 jobs, $6.7 billion in tax revenues, and $36.6 billion in wages. By implication, for every thousand tons you recycle, there are 1.57 jobs created, $ 76,000 in wages paid, and $ 14,101 in tax revenues. So a lot of benefits come from trash, right? But there’s more. For a million laptops you recycle, you will have saved the equivalent of electric power capable of running 3657 households for one year. Guess what? For a million cell phones, you can recover gold weighing 75 pounds, silver of 772 pounds, copper of 35,274 pounds, and palladium of 33 pounds! There is also a significant social and economic impact. According to the EPA, recycling and reusing e-waste accounts for 681,000 jobs in a single year. Of course, e-waste is only a part of that, but as the fastest-growing waste stream, it is likely to become increasingly significant as we become more reliant on digital devices.</a:t>
            </a:r>
          </a:p>
          <a:p>
            <a:pPr algn="l"/>
            <a:r>
              <a:rPr lang="en-US" b="1" i="0" dirty="0">
                <a:solidFill>
                  <a:srgbClr val="404040"/>
                </a:solidFill>
                <a:effectLst/>
                <a:latin typeface="Inter"/>
              </a:rPr>
              <a:t>Increases Affordability</a:t>
            </a:r>
          </a:p>
          <a:p>
            <a:pPr algn="l"/>
            <a:r>
              <a:rPr lang="en-US" b="0" i="0" dirty="0">
                <a:solidFill>
                  <a:srgbClr val="404040"/>
                </a:solidFill>
                <a:effectLst/>
                <a:latin typeface="Inter"/>
              </a:rPr>
              <a:t>Using recycled components obtained from e-waste are cheaper than ones obtained from mining activities. This way, manufacturing costs can be reduced, and the end product can be more affordable. Copper found in e-waste can be reused multiple times. This has made </a:t>
            </a:r>
            <a:r>
              <a:rPr lang="en-US" b="1" i="0" u="sng" dirty="0">
                <a:solidFill>
                  <a:srgbClr val="4169E1"/>
                </a:solidFill>
                <a:effectLst/>
                <a:latin typeface="Inter"/>
                <a:hlinkClick r:id="rId3"/>
              </a:rPr>
              <a:t>the copper recycling business</a:t>
            </a:r>
            <a:r>
              <a:rPr lang="en-US" b="1" i="0" dirty="0">
                <a:solidFill>
                  <a:srgbClr val="404040"/>
                </a:solidFill>
                <a:effectLst/>
                <a:latin typeface="Inter"/>
              </a:rPr>
              <a:t> </a:t>
            </a:r>
            <a:r>
              <a:rPr lang="en-US" b="0" i="0" dirty="0">
                <a:solidFill>
                  <a:srgbClr val="404040"/>
                </a:solidFill>
                <a:effectLst/>
                <a:latin typeface="Inter"/>
              </a:rPr>
              <a:t>a lucrative industry today.</a:t>
            </a: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placed recycling bins for e-waste at your school already! Talk to your parents first, but, if you have e-waste at home (Ask the kids for examples of e-waste). </a:t>
            </a:r>
          </a:p>
          <a:p>
            <a:r>
              <a:rPr lang="en-US" dirty="0"/>
              <a:t>We want to do a contest that involves the whole school! &lt;School Name&gt; is competing against other schools in your district. Who ever collects the most e-waste over the next 4 weeks is the winner.</a:t>
            </a:r>
          </a:p>
          <a:p>
            <a:endParaRPr lang="en-US" dirty="0"/>
          </a:p>
          <a:p>
            <a:r>
              <a:rPr lang="en-US" dirty="0"/>
              <a:t>You’re school will receive special recognition. Plus, E Cyclers will donate money to your PTO so that the PTO can continue offering awesome events and supporting your teachers.</a:t>
            </a:r>
          </a:p>
          <a:p>
            <a:endParaRPr lang="en-US" dirty="0"/>
          </a:p>
          <a:p>
            <a:endParaRPr lang="en-US" dirty="0"/>
          </a:p>
        </p:txBody>
      </p:sp>
      <p:sp>
        <p:nvSpPr>
          <p:cNvPr id="4" name="Slide Number Placeholder 3"/>
          <p:cNvSpPr>
            <a:spLocks noGrp="1"/>
          </p:cNvSpPr>
          <p:nvPr>
            <p:ph type="sldNum" sz="quarter" idx="5"/>
          </p:nvPr>
        </p:nvSpPr>
        <p:spPr/>
        <p:txBody>
          <a:bodyPr/>
          <a:lstStyle/>
          <a:p>
            <a:fld id="{9A0CCFD4-A7F8-054B-8822-BC244B953582}" type="slidenum">
              <a:rPr lang="en-US" smtClean="0"/>
              <a:t>15</a:t>
            </a:fld>
            <a:endParaRPr lang="en-US"/>
          </a:p>
        </p:txBody>
      </p:sp>
    </p:spTree>
    <p:extLst>
      <p:ext uri="{BB962C8B-B14F-4D97-AF65-F5344CB8AC3E}">
        <p14:creationId xmlns:p14="http://schemas.microsoft.com/office/powerpoint/2010/main" val="68035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DCF39-B5BC-F9B3-F275-61CEDFAA4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5E4A84-BF77-4A05-D95A-5E6532FF0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B8545-82EA-7A51-E070-3544FDB47681}"/>
              </a:ext>
            </a:extLst>
          </p:cNvPr>
          <p:cNvSpPr>
            <a:spLocks noGrp="1"/>
          </p:cNvSpPr>
          <p:nvPr>
            <p:ph type="body" idx="1"/>
          </p:nvPr>
        </p:nvSpPr>
        <p:spPr/>
        <p:txBody>
          <a:bodyPr/>
          <a:lstStyle/>
          <a:p>
            <a:pPr defTabSz="949478">
              <a:defRPr/>
            </a:pPr>
            <a:r>
              <a:rPr lang="en-US" b="1" i="0" dirty="0">
                <a:solidFill>
                  <a:srgbClr val="383838"/>
                </a:solidFill>
                <a:effectLst/>
                <a:latin typeface="Montserrat" panose="00000500000000000000" pitchFamily="2" charset="0"/>
              </a:rPr>
              <a:t>E-waste sorting game</a:t>
            </a:r>
          </a:p>
          <a:p>
            <a:pPr marL="6594" indent="-6594">
              <a:lnSpc>
                <a:spcPct val="107000"/>
              </a:lnSpc>
              <a:spcAft>
                <a:spcPts val="820"/>
              </a:spcAft>
            </a:pPr>
            <a:r>
              <a:rPr lang="en-US" sz="1800" b="1" kern="100" dirty="0">
                <a:solidFill>
                  <a:srgbClr val="000000"/>
                </a:solidFill>
                <a:latin typeface="Calibri" panose="020F0502020204030204" pitchFamily="34" charset="0"/>
                <a:ea typeface="Calibri" panose="020F0502020204030204" pitchFamily="34" charset="0"/>
              </a:rPr>
              <a:t>GAME PIECES: </a:t>
            </a:r>
            <a:r>
              <a:rPr lang="en-US" sz="1800" kern="100" dirty="0">
                <a:solidFill>
                  <a:srgbClr val="000000"/>
                </a:solidFill>
                <a:latin typeface="Calibri" panose="020F0502020204030204" pitchFamily="34" charset="0"/>
                <a:ea typeface="Calibri" panose="020F0502020204030204" pitchFamily="34" charset="0"/>
              </a:rPr>
              <a:t> 20 Cards , 3 Sorting Bin posters</a:t>
            </a:r>
          </a:p>
          <a:p>
            <a:pPr marL="6594" indent="-6594">
              <a:lnSpc>
                <a:spcPct val="107000"/>
              </a:lnSpc>
              <a:spcAft>
                <a:spcPts val="836"/>
              </a:spcAft>
            </a:pPr>
            <a:r>
              <a:rPr lang="en-US" sz="1800" b="1" kern="100" dirty="0">
                <a:solidFill>
                  <a:srgbClr val="000000"/>
                </a:solidFill>
                <a:latin typeface="Calibri" panose="020F0502020204030204" pitchFamily="34" charset="0"/>
                <a:ea typeface="Calibri" panose="020F0502020204030204" pitchFamily="34" charset="0"/>
              </a:rPr>
              <a:t>OBJECT: </a:t>
            </a:r>
            <a:r>
              <a:rPr lang="en-US" sz="1800" kern="100" dirty="0">
                <a:solidFill>
                  <a:srgbClr val="000000"/>
                </a:solidFill>
                <a:latin typeface="Calibri" panose="020F0502020204030204" pitchFamily="34" charset="0"/>
                <a:ea typeface="Calibri" panose="020F0502020204030204" pitchFamily="34" charset="0"/>
              </a:rPr>
              <a:t>Reduce the amount of waste you must send to the landfill by accurately sorting items accepted by an E-Waste collector. </a:t>
            </a:r>
          </a:p>
          <a:p>
            <a:endParaRPr lang="en-US" dirty="0"/>
          </a:p>
          <a:p>
            <a:pPr marL="3956" algn="ctr">
              <a:lnSpc>
                <a:spcPct val="107000"/>
              </a:lnSpc>
              <a:spcAft>
                <a:spcPts val="94"/>
              </a:spcAft>
            </a:pPr>
            <a:r>
              <a:rPr lang="en-US" sz="1100" b="1" kern="100" dirty="0">
                <a:solidFill>
                  <a:srgbClr val="000000"/>
                </a:solidFill>
                <a:latin typeface="Calibri" panose="020F0502020204030204" pitchFamily="34" charset="0"/>
                <a:ea typeface="Calibri" panose="020F0502020204030204" pitchFamily="34" charset="0"/>
              </a:rPr>
              <a:t>BIN </a:t>
            </a:r>
            <a:endParaRPr lang="en-US" sz="1100" kern="100" dirty="0">
              <a:solidFill>
                <a:srgbClr val="000000"/>
              </a:solidFill>
              <a:latin typeface="Calibri" panose="020F0502020204030204" pitchFamily="34" charset="0"/>
              <a:ea typeface="Calibri" panose="020F0502020204030204" pitchFamily="34" charset="0"/>
            </a:endParaRPr>
          </a:p>
          <a:p>
            <a:pPr>
              <a:lnSpc>
                <a:spcPct val="107000"/>
              </a:lnSpc>
              <a:spcAft>
                <a:spcPts val="94"/>
              </a:spcAft>
            </a:pPr>
            <a:r>
              <a:rPr lang="en-US" sz="1100" b="1" kern="100" dirty="0">
                <a:solidFill>
                  <a:srgbClr val="000000"/>
                </a:solidFill>
                <a:latin typeface="Calibri" panose="020F0502020204030204" pitchFamily="34" charset="0"/>
                <a:ea typeface="Calibri" panose="020F0502020204030204" pitchFamily="34" charset="0"/>
              </a:rPr>
              <a:t>ITEM CATEGORY </a:t>
            </a:r>
            <a:endParaRPr lang="en-US" sz="1100" kern="100" dirty="0">
              <a:solidFill>
                <a:srgbClr val="000000"/>
              </a:solidFill>
              <a:latin typeface="Calibri" panose="020F0502020204030204" pitchFamily="34" charset="0"/>
              <a:ea typeface="Calibri" panose="020F0502020204030204" pitchFamily="34" charset="0"/>
            </a:endParaRPr>
          </a:p>
          <a:p>
            <a:pPr marL="3956" algn="ctr">
              <a:lnSpc>
                <a:spcPct val="107000"/>
              </a:lnSpc>
              <a:spcAft>
                <a:spcPts val="94"/>
              </a:spcAft>
            </a:pPr>
            <a:r>
              <a:rPr lang="en-US" sz="1100" kern="100" dirty="0">
                <a:solidFill>
                  <a:srgbClr val="000000"/>
                </a:solidFill>
                <a:latin typeface="Calibri" panose="020F0502020204030204" pitchFamily="34" charset="0"/>
                <a:ea typeface="Calibri" panose="020F0502020204030204" pitchFamily="34" charset="0"/>
              </a:rPr>
              <a:t>1 </a:t>
            </a:r>
          </a:p>
          <a:p>
            <a:pPr>
              <a:lnSpc>
                <a:spcPct val="107000"/>
              </a:lnSpc>
              <a:spcAft>
                <a:spcPts val="94"/>
              </a:spcAft>
            </a:pPr>
            <a:r>
              <a:rPr lang="en-US" sz="1100" kern="100" dirty="0">
                <a:solidFill>
                  <a:srgbClr val="000000"/>
                </a:solidFill>
                <a:latin typeface="Calibri" panose="020F0502020204030204" pitchFamily="34" charset="0"/>
                <a:ea typeface="Calibri" panose="020F0502020204030204" pitchFamily="34" charset="0"/>
              </a:rPr>
              <a:t>E-Waste </a:t>
            </a:r>
          </a:p>
          <a:p>
            <a:pPr marL="3956" algn="ctr">
              <a:lnSpc>
                <a:spcPct val="107000"/>
              </a:lnSpc>
              <a:spcAft>
                <a:spcPts val="94"/>
              </a:spcAft>
            </a:pPr>
            <a:r>
              <a:rPr lang="en-US" sz="1100" kern="100" dirty="0">
                <a:solidFill>
                  <a:srgbClr val="000000"/>
                </a:solidFill>
                <a:latin typeface="Calibri" panose="020F0502020204030204" pitchFamily="34" charset="0"/>
                <a:ea typeface="Calibri" panose="020F0502020204030204" pitchFamily="34" charset="0"/>
              </a:rPr>
              <a:t>2 </a:t>
            </a:r>
          </a:p>
          <a:p>
            <a:pPr>
              <a:lnSpc>
                <a:spcPct val="107000"/>
              </a:lnSpc>
              <a:spcAft>
                <a:spcPts val="94"/>
              </a:spcAft>
            </a:pPr>
            <a:r>
              <a:rPr lang="en-US" sz="1100" kern="100" dirty="0">
                <a:solidFill>
                  <a:srgbClr val="000000"/>
                </a:solidFill>
                <a:latin typeface="Calibri" panose="020F0502020204030204" pitchFamily="34" charset="0"/>
                <a:ea typeface="Calibri" panose="020F0502020204030204" pitchFamily="34" charset="0"/>
              </a:rPr>
              <a:t>Trash/Landfill</a:t>
            </a:r>
          </a:p>
          <a:p>
            <a:pPr marL="3956" algn="ctr">
              <a:lnSpc>
                <a:spcPct val="107000"/>
              </a:lnSpc>
              <a:spcAft>
                <a:spcPts val="94"/>
              </a:spcAft>
            </a:pPr>
            <a:r>
              <a:rPr lang="en-US" sz="1100" kern="100" dirty="0">
                <a:solidFill>
                  <a:srgbClr val="000000"/>
                </a:solidFill>
                <a:latin typeface="Calibri" panose="020F0502020204030204" pitchFamily="34" charset="0"/>
                <a:ea typeface="Calibri" panose="020F0502020204030204" pitchFamily="34" charset="0"/>
              </a:rPr>
              <a:t>3 </a:t>
            </a:r>
          </a:p>
          <a:p>
            <a:pPr>
              <a:lnSpc>
                <a:spcPct val="107000"/>
              </a:lnSpc>
              <a:spcAft>
                <a:spcPts val="94"/>
              </a:spcAft>
            </a:pPr>
            <a:r>
              <a:rPr lang="en-US" sz="1100" kern="100" dirty="0">
                <a:solidFill>
                  <a:srgbClr val="000000"/>
                </a:solidFill>
                <a:latin typeface="Calibri" panose="020F0502020204030204" pitchFamily="34" charset="0"/>
                <a:ea typeface="Calibri" panose="020F0502020204030204" pitchFamily="34" charset="0"/>
              </a:rPr>
              <a:t>Recycling</a:t>
            </a:r>
          </a:p>
          <a:p>
            <a:pPr>
              <a:lnSpc>
                <a:spcPct val="107000"/>
              </a:lnSpc>
              <a:spcAft>
                <a:spcPts val="94"/>
              </a:spcAft>
            </a:pPr>
            <a:r>
              <a:rPr lang="en-US" sz="1100" b="1" kern="100" dirty="0">
                <a:solidFill>
                  <a:srgbClr val="000000"/>
                </a:solidFill>
                <a:latin typeface="Calibri" panose="020F0502020204030204" pitchFamily="34" charset="0"/>
                <a:ea typeface="Calibri" panose="020F0502020204030204" pitchFamily="34" charset="0"/>
              </a:rPr>
              <a:t> </a:t>
            </a:r>
            <a:endParaRPr lang="en-US" sz="1100" kern="100" dirty="0">
              <a:solidFill>
                <a:srgbClr val="000000"/>
              </a:solidFill>
              <a:latin typeface="Calibri" panose="020F0502020204030204" pitchFamily="34" charset="0"/>
              <a:ea typeface="Calibri" panose="020F0502020204030204" pitchFamily="34" charset="0"/>
            </a:endParaRPr>
          </a:p>
          <a:p>
            <a:pPr marL="6594" indent="-6594">
              <a:lnSpc>
                <a:spcPct val="107000"/>
              </a:lnSpc>
              <a:spcAft>
                <a:spcPts val="836"/>
              </a:spcAft>
            </a:pPr>
            <a:r>
              <a:rPr lang="en-US" sz="1100" b="1" kern="100" dirty="0">
                <a:solidFill>
                  <a:srgbClr val="000000"/>
                </a:solidFill>
                <a:latin typeface="Calibri" panose="020F0502020204030204" pitchFamily="34" charset="0"/>
                <a:ea typeface="Calibri" panose="020F0502020204030204" pitchFamily="34" charset="0"/>
              </a:rPr>
              <a:t>PLAY: </a:t>
            </a:r>
            <a:endParaRPr lang="en-US" sz="1100" kern="100" dirty="0">
              <a:solidFill>
                <a:srgbClr val="000000"/>
              </a:solidFill>
              <a:latin typeface="Calibri" panose="020F0502020204030204" pitchFamily="34" charset="0"/>
              <a:ea typeface="Calibri" panose="020F0502020204030204" pitchFamily="34" charset="0"/>
            </a:endParaRPr>
          </a:p>
          <a:p>
            <a:pPr marL="6594" indent="-6594">
              <a:lnSpc>
                <a:spcPct val="107000"/>
              </a:lnSpc>
              <a:spcAft>
                <a:spcPts val="1064"/>
              </a:spcAft>
            </a:pPr>
            <a:r>
              <a:rPr lang="en-US" sz="1100" b="1" u="sng" kern="100" dirty="0">
                <a:solidFill>
                  <a:srgbClr val="000000"/>
                </a:solidFill>
                <a:uFill>
                  <a:solidFill>
                    <a:srgbClr val="000000"/>
                  </a:solidFill>
                </a:uFill>
                <a:latin typeface="Calibri" panose="020F0502020204030204" pitchFamily="34" charset="0"/>
                <a:ea typeface="Calibri" panose="020F0502020204030204" pitchFamily="34" charset="0"/>
              </a:rPr>
              <a:t>STEP 1:</a:t>
            </a:r>
            <a:r>
              <a:rPr lang="en-US" sz="1100" b="1" kern="100" dirty="0">
                <a:solidFill>
                  <a:srgbClr val="000000"/>
                </a:solidFill>
                <a:latin typeface="Calibri" panose="020F0502020204030204" pitchFamily="34" charset="0"/>
                <a:ea typeface="Calibri" panose="020F0502020204030204" pitchFamily="34" charset="0"/>
              </a:rPr>
              <a:t>  </a:t>
            </a:r>
            <a:endParaRPr lang="en-US" sz="1100" kern="100" dirty="0">
              <a:solidFill>
                <a:srgbClr val="000000"/>
              </a:solidFill>
              <a:latin typeface="Calibri" panose="020F0502020204030204" pitchFamily="34" charset="0"/>
              <a:ea typeface="Calibri" panose="020F0502020204030204" pitchFamily="34" charset="0"/>
            </a:endParaRPr>
          </a:p>
          <a:p>
            <a:pPr marL="356054" indent="-356054" fontAlgn="base">
              <a:lnSpc>
                <a:spcPct val="107000"/>
              </a:lnSpc>
              <a:spcAft>
                <a:spcPts val="701"/>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Shuffle the cards and place them face down. </a:t>
            </a:r>
          </a:p>
          <a:p>
            <a:pPr marL="356054" indent="-356054" fontAlgn="base">
              <a:lnSpc>
                <a:spcPct val="107000"/>
              </a:lnSpc>
              <a:spcAft>
                <a:spcPts val="701"/>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Have participant stand next to cards</a:t>
            </a:r>
          </a:p>
          <a:p>
            <a:pPr marL="6594" indent="-6594">
              <a:lnSpc>
                <a:spcPct val="107000"/>
              </a:lnSpc>
              <a:spcAft>
                <a:spcPts val="1064"/>
              </a:spcAft>
            </a:pPr>
            <a:r>
              <a:rPr lang="en-US" sz="1100" b="1" u="sng" kern="100" dirty="0">
                <a:solidFill>
                  <a:srgbClr val="000000"/>
                </a:solidFill>
                <a:uFill>
                  <a:solidFill>
                    <a:srgbClr val="000000"/>
                  </a:solidFill>
                </a:uFill>
                <a:latin typeface="Calibri" panose="020F0502020204030204" pitchFamily="34" charset="0"/>
                <a:ea typeface="Calibri" panose="020F0502020204030204" pitchFamily="34" charset="0"/>
              </a:rPr>
              <a:t>STEP 2: SORT!</a:t>
            </a:r>
          </a:p>
          <a:p>
            <a:pPr marL="356054" indent="-356054" fontAlgn="base">
              <a:lnSpc>
                <a:spcPct val="107000"/>
              </a:lnSpc>
              <a:spcAft>
                <a:spcPts val="94"/>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Place the three “bins” in the activity area. They can be close together or spaced apart depending on preference. </a:t>
            </a:r>
          </a:p>
          <a:p>
            <a:pPr marL="356054" indent="-356054" fontAlgn="base">
              <a:lnSpc>
                <a:spcPct val="107000"/>
              </a:lnSpc>
              <a:spcAft>
                <a:spcPts val="820"/>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Have the participant flip over a card and place the card in the appropriate bin.</a:t>
            </a:r>
          </a:p>
          <a:p>
            <a:pPr marL="356054" indent="-356054" fontAlgn="base">
              <a:lnSpc>
                <a:spcPct val="107000"/>
              </a:lnSpc>
              <a:spcAft>
                <a:spcPts val="820"/>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Every correct card in the correct bin is worth 1 point. Incorrect cards are negative 1 point. </a:t>
            </a:r>
          </a:p>
          <a:p>
            <a:pPr marL="356054" indent="-356054" fontAlgn="base">
              <a:lnSpc>
                <a:spcPct val="107000"/>
              </a:lnSpc>
              <a:spcAft>
                <a:spcPts val="820"/>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Repeat with other participants and have fun!</a:t>
            </a:r>
          </a:p>
          <a:p>
            <a:pPr marL="6594" indent="-6594">
              <a:lnSpc>
                <a:spcPct val="107000"/>
              </a:lnSpc>
              <a:spcAft>
                <a:spcPts val="1064"/>
              </a:spcAft>
            </a:pPr>
            <a:r>
              <a:rPr lang="en-US" sz="1100" b="1" u="sng" kern="100" dirty="0">
                <a:solidFill>
                  <a:srgbClr val="000000"/>
                </a:solidFill>
                <a:uFill>
                  <a:solidFill>
                    <a:srgbClr val="000000"/>
                  </a:solidFill>
                </a:uFill>
                <a:latin typeface="Calibri" panose="020F0502020204030204" pitchFamily="34" charset="0"/>
                <a:ea typeface="Calibri" panose="020F0502020204030204" pitchFamily="34" charset="0"/>
              </a:rPr>
              <a:t>STEP 7: DISCUSSION</a:t>
            </a:r>
            <a:r>
              <a:rPr lang="en-US" sz="1100" b="1" kern="100" dirty="0">
                <a:solidFill>
                  <a:srgbClr val="000000"/>
                </a:solidFill>
                <a:uFill>
                  <a:solidFill>
                    <a:srgbClr val="000000"/>
                  </a:solidFill>
                </a:uFill>
                <a:latin typeface="Calibri" panose="020F0502020204030204" pitchFamily="34" charset="0"/>
                <a:ea typeface="Calibri" panose="020F0502020204030204" pitchFamily="34" charset="0"/>
              </a:rPr>
              <a:t> </a:t>
            </a:r>
            <a:endParaRPr lang="en-US" sz="1100" b="1" u="sng" kern="100" dirty="0">
              <a:solidFill>
                <a:srgbClr val="000000"/>
              </a:solidFill>
              <a:uFill>
                <a:solidFill>
                  <a:srgbClr val="000000"/>
                </a:solidFill>
              </a:uFill>
              <a:latin typeface="Calibri" panose="020F0502020204030204" pitchFamily="34" charset="0"/>
              <a:ea typeface="Calibri" panose="020F0502020204030204" pitchFamily="34" charset="0"/>
            </a:endParaRPr>
          </a:p>
          <a:p>
            <a:pPr marL="356054" indent="-356054" fontAlgn="base">
              <a:lnSpc>
                <a:spcPct val="107000"/>
              </a:lnSpc>
              <a:spcAft>
                <a:spcPts val="37"/>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What percentage of the items you sorted don’t need to go in the trash? </a:t>
            </a:r>
          </a:p>
          <a:p>
            <a:pPr marL="356054" indent="-356054" fontAlgn="base">
              <a:lnSpc>
                <a:spcPct val="107000"/>
              </a:lnSpc>
              <a:spcAft>
                <a:spcPts val="94"/>
              </a:spcAft>
              <a:buClr>
                <a:srgbClr val="000000"/>
              </a:buClr>
              <a:buSzPts val="1100"/>
              <a:buFont typeface="Arial" panose="020B0604020202020204" pitchFamily="34" charset="0"/>
              <a:buChar char="•"/>
            </a:pP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Look in the trash and/or recycling bins in your classroom or in your school.   </a:t>
            </a:r>
          </a:p>
          <a:p>
            <a:pPr marL="771450" lvl="1" indent="-296711" fontAlgn="base">
              <a:lnSpc>
                <a:spcPct val="107000"/>
              </a:lnSpc>
              <a:spcAft>
                <a:spcPts val="94"/>
              </a:spcAft>
              <a:buClr>
                <a:srgbClr val="000000"/>
              </a:buClr>
              <a:buSzPts val="1100"/>
              <a:buFont typeface="Courier New" panose="02070309020205020404" pitchFamily="49" charset="0"/>
              <a:buChar char="o"/>
            </a:pPr>
            <a:r>
              <a:rPr lang="en-US" sz="1100" kern="100" dirty="0">
                <a:solidFill>
                  <a:srgbClr val="000000"/>
                </a:solidFill>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Are there any items in the trash that should go in the recycling?  o</a:t>
            </a: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Courier New" panose="02070309020205020404" pitchFamily="49" charset="0"/>
              </a:rPr>
              <a:t> </a:t>
            </a:r>
            <a:r>
              <a:rPr lang="en-US" sz="1100" kern="100" dirty="0">
                <a:solidFill>
                  <a:srgbClr val="000000"/>
                </a:solidFill>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Are there any items in the recycling that should go in the trash? </a:t>
            </a:r>
            <a:r>
              <a:rPr lang="en-US" sz="1100" kern="100" dirty="0">
                <a:solidFill>
                  <a:srgbClr val="00000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rPr>
              <a:t>▪</a:t>
            </a:r>
            <a:r>
              <a:rPr lang="en-US" sz="1100" kern="100" dirty="0">
                <a:solidFill>
                  <a:srgbClr val="000000"/>
                </a:solidFill>
                <a:uFill>
                  <a:solidFill>
                    <a:srgbClr val="000000"/>
                  </a:solidFill>
                </a:uFill>
                <a:latin typeface="Arial" panose="020B0604020202020204" pitchFamily="34" charset="0"/>
                <a:ea typeface="Arial" panose="020B0604020202020204" pitchFamily="34" charset="0"/>
                <a:cs typeface="Courier New" panose="02070309020205020404" pitchFamily="49" charset="0"/>
              </a:rPr>
              <a:t> 	</a:t>
            </a:r>
            <a:r>
              <a:rPr lang="en-US" sz="1100" kern="100" dirty="0">
                <a:solidFill>
                  <a:srgbClr val="000000"/>
                </a:solidFill>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Homework: Repeat this at home tonight. </a:t>
            </a:r>
          </a:p>
          <a:p>
            <a:r>
              <a:rPr lang="en-US" sz="1100" dirty="0">
                <a:solidFill>
                  <a:srgbClr val="000000"/>
                </a:solidFill>
                <a:latin typeface="Calibri" panose="020F0502020204030204" pitchFamily="34" charset="0"/>
                <a:ea typeface="Calibri" panose="020F0502020204030204" pitchFamily="34" charset="0"/>
              </a:rPr>
              <a:t>What do you think the effect of putting items in the correct bins, instead of just putting them all in the trash bin, could have on the landfill?  What do you think the effect of putting items in the wrong bins could have? </a:t>
            </a:r>
            <a:endParaRPr lang="en-US" dirty="0"/>
          </a:p>
        </p:txBody>
      </p:sp>
      <p:sp>
        <p:nvSpPr>
          <p:cNvPr id="4" name="Slide Number Placeholder 3">
            <a:extLst>
              <a:ext uri="{FF2B5EF4-FFF2-40B4-BE49-F238E27FC236}">
                <a16:creationId xmlns:a16="http://schemas.microsoft.com/office/drawing/2014/main" id="{13E90F98-3F27-4393-4D49-A74BB854933C}"/>
              </a:ext>
            </a:extLst>
          </p:cNvPr>
          <p:cNvSpPr>
            <a:spLocks noGrp="1"/>
          </p:cNvSpPr>
          <p:nvPr>
            <p:ph type="sldNum" sz="quarter" idx="5"/>
          </p:nvPr>
        </p:nvSpPr>
        <p:spPr/>
        <p:txBody>
          <a:bodyPr/>
          <a:lstStyle/>
          <a:p>
            <a:fld id="{9A0CCFD4-A7F8-054B-8822-BC244B953582}" type="slidenum">
              <a:rPr lang="en-US" smtClean="0"/>
              <a:t>18</a:t>
            </a:fld>
            <a:endParaRPr lang="en-US"/>
          </a:p>
        </p:txBody>
      </p:sp>
    </p:spTree>
    <p:extLst>
      <p:ext uri="{BB962C8B-B14F-4D97-AF65-F5344CB8AC3E}">
        <p14:creationId xmlns:p14="http://schemas.microsoft.com/office/powerpoint/2010/main" val="1204237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565B-0A2E-8B46-1848-5D3B04BE8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04B583-FCC4-6D12-76BC-F3396D46F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19744-8872-BAC9-D95A-D998666046ED}"/>
              </a:ext>
            </a:extLst>
          </p:cNvPr>
          <p:cNvSpPr>
            <a:spLocks noGrp="1"/>
          </p:cNvSpPr>
          <p:nvPr>
            <p:ph type="body" idx="1"/>
          </p:nvPr>
        </p:nvSpPr>
        <p:spPr/>
        <p:txBody>
          <a:bodyPr/>
          <a:lstStyle/>
          <a:p>
            <a:pPr defTabSz="949478">
              <a:defRPr/>
            </a:pPr>
            <a:r>
              <a:rPr lang="en-US" b="1" i="0">
                <a:solidFill>
                  <a:srgbClr val="383838"/>
                </a:solidFill>
                <a:effectLst/>
                <a:latin typeface="Montserrat" panose="00000500000000000000" pitchFamily="2" charset="0"/>
              </a:rPr>
              <a:t>E-waste sorting game</a:t>
            </a:r>
          </a:p>
          <a:p>
            <a:pPr marL="6594" indent="-6594">
              <a:lnSpc>
                <a:spcPct val="107000"/>
              </a:lnSpc>
              <a:spcAft>
                <a:spcPts val="820"/>
              </a:spcAft>
            </a:pPr>
            <a:r>
              <a:rPr lang="en-US" sz="1800" b="1" kern="100">
                <a:solidFill>
                  <a:srgbClr val="000000"/>
                </a:solidFill>
                <a:latin typeface="Calibri" panose="020F0502020204030204" pitchFamily="34" charset="0"/>
                <a:ea typeface="Calibri" panose="020F0502020204030204" pitchFamily="34" charset="0"/>
              </a:rPr>
              <a:t>GAME PIECES: </a:t>
            </a:r>
            <a:r>
              <a:rPr lang="en-US" sz="1800" kern="100">
                <a:solidFill>
                  <a:srgbClr val="000000"/>
                </a:solidFill>
                <a:latin typeface="Calibri" panose="020F0502020204030204" pitchFamily="34" charset="0"/>
                <a:ea typeface="Calibri" panose="020F0502020204030204" pitchFamily="34" charset="0"/>
              </a:rPr>
              <a:t> 20 Cards , 3 Sorting Bin posters</a:t>
            </a:r>
          </a:p>
          <a:p>
            <a:pPr marL="6594" indent="-6594">
              <a:lnSpc>
                <a:spcPct val="107000"/>
              </a:lnSpc>
              <a:spcAft>
                <a:spcPts val="836"/>
              </a:spcAft>
            </a:pPr>
            <a:r>
              <a:rPr lang="en-US" sz="1800" b="1" kern="100">
                <a:solidFill>
                  <a:srgbClr val="000000"/>
                </a:solidFill>
                <a:latin typeface="Calibri" panose="020F0502020204030204" pitchFamily="34" charset="0"/>
                <a:ea typeface="Calibri" panose="020F0502020204030204" pitchFamily="34" charset="0"/>
              </a:rPr>
              <a:t>OBJECT: </a:t>
            </a:r>
            <a:r>
              <a:rPr lang="en-US" sz="1800" kern="100">
                <a:solidFill>
                  <a:srgbClr val="000000"/>
                </a:solidFill>
                <a:latin typeface="Calibri" panose="020F0502020204030204" pitchFamily="34" charset="0"/>
                <a:ea typeface="Calibri" panose="020F0502020204030204" pitchFamily="34" charset="0"/>
              </a:rPr>
              <a:t>Reduce the amount of waste you must send to the landfill by accurately sorting items accepted by an E-Waste collector. </a:t>
            </a:r>
          </a:p>
          <a:p>
            <a:endParaRPr lang="en-US"/>
          </a:p>
          <a:p>
            <a:pPr marL="3956" algn="ctr">
              <a:lnSpc>
                <a:spcPct val="107000"/>
              </a:lnSpc>
              <a:spcAft>
                <a:spcPts val="94"/>
              </a:spcAft>
            </a:pPr>
            <a:r>
              <a:rPr lang="en-US" sz="1100" b="1" kern="100">
                <a:solidFill>
                  <a:srgbClr val="000000"/>
                </a:solidFill>
                <a:latin typeface="Calibri" panose="020F0502020204030204" pitchFamily="34" charset="0"/>
                <a:ea typeface="Calibri" panose="020F0502020204030204" pitchFamily="34" charset="0"/>
              </a:rPr>
              <a:t>BIN </a:t>
            </a:r>
            <a:endParaRPr lang="en-US" sz="1100" kern="100">
              <a:solidFill>
                <a:srgbClr val="000000"/>
              </a:solidFill>
              <a:latin typeface="Calibri" panose="020F0502020204030204" pitchFamily="34" charset="0"/>
              <a:ea typeface="Calibri" panose="020F0502020204030204" pitchFamily="34" charset="0"/>
            </a:endParaRPr>
          </a:p>
          <a:p>
            <a:pPr>
              <a:lnSpc>
                <a:spcPct val="107000"/>
              </a:lnSpc>
              <a:spcAft>
                <a:spcPts val="94"/>
              </a:spcAft>
            </a:pPr>
            <a:r>
              <a:rPr lang="en-US" sz="1100" b="1" kern="100">
                <a:solidFill>
                  <a:srgbClr val="000000"/>
                </a:solidFill>
                <a:latin typeface="Calibri" panose="020F0502020204030204" pitchFamily="34" charset="0"/>
                <a:ea typeface="Calibri" panose="020F0502020204030204" pitchFamily="34" charset="0"/>
              </a:rPr>
              <a:t>ITEM CATEGORY </a:t>
            </a:r>
            <a:endParaRPr lang="en-US" sz="1100" kern="100">
              <a:solidFill>
                <a:srgbClr val="000000"/>
              </a:solidFill>
              <a:latin typeface="Calibri" panose="020F0502020204030204" pitchFamily="34" charset="0"/>
              <a:ea typeface="Calibri" panose="020F0502020204030204" pitchFamily="34" charset="0"/>
            </a:endParaRPr>
          </a:p>
          <a:p>
            <a:pPr marL="3956" algn="ctr">
              <a:lnSpc>
                <a:spcPct val="107000"/>
              </a:lnSpc>
              <a:spcAft>
                <a:spcPts val="94"/>
              </a:spcAft>
            </a:pPr>
            <a:r>
              <a:rPr lang="en-US" sz="1100" kern="100">
                <a:solidFill>
                  <a:srgbClr val="000000"/>
                </a:solidFill>
                <a:latin typeface="Calibri" panose="020F0502020204030204" pitchFamily="34" charset="0"/>
                <a:ea typeface="Calibri" panose="020F0502020204030204" pitchFamily="34" charset="0"/>
              </a:rPr>
              <a:t>1 </a:t>
            </a:r>
          </a:p>
          <a:p>
            <a:pPr>
              <a:lnSpc>
                <a:spcPct val="107000"/>
              </a:lnSpc>
              <a:spcAft>
                <a:spcPts val="94"/>
              </a:spcAft>
            </a:pPr>
            <a:r>
              <a:rPr lang="en-US" sz="1100" kern="100">
                <a:solidFill>
                  <a:srgbClr val="000000"/>
                </a:solidFill>
                <a:latin typeface="Calibri" panose="020F0502020204030204" pitchFamily="34" charset="0"/>
                <a:ea typeface="Calibri" panose="020F0502020204030204" pitchFamily="34" charset="0"/>
              </a:rPr>
              <a:t>E-Waste </a:t>
            </a:r>
          </a:p>
          <a:p>
            <a:pPr marL="3956" algn="ctr">
              <a:lnSpc>
                <a:spcPct val="107000"/>
              </a:lnSpc>
              <a:spcAft>
                <a:spcPts val="94"/>
              </a:spcAft>
            </a:pPr>
            <a:r>
              <a:rPr lang="en-US" sz="1100" kern="100">
                <a:solidFill>
                  <a:srgbClr val="000000"/>
                </a:solidFill>
                <a:latin typeface="Calibri" panose="020F0502020204030204" pitchFamily="34" charset="0"/>
                <a:ea typeface="Calibri" panose="020F0502020204030204" pitchFamily="34" charset="0"/>
              </a:rPr>
              <a:t>2 </a:t>
            </a:r>
          </a:p>
          <a:p>
            <a:pPr>
              <a:lnSpc>
                <a:spcPct val="107000"/>
              </a:lnSpc>
              <a:spcAft>
                <a:spcPts val="94"/>
              </a:spcAft>
            </a:pPr>
            <a:r>
              <a:rPr lang="en-US" sz="1100" kern="100">
                <a:solidFill>
                  <a:srgbClr val="000000"/>
                </a:solidFill>
                <a:latin typeface="Calibri" panose="020F0502020204030204" pitchFamily="34" charset="0"/>
                <a:ea typeface="Calibri" panose="020F0502020204030204" pitchFamily="34" charset="0"/>
              </a:rPr>
              <a:t>Trash/Landfill</a:t>
            </a:r>
          </a:p>
          <a:p>
            <a:pPr marL="3956" algn="ctr">
              <a:lnSpc>
                <a:spcPct val="107000"/>
              </a:lnSpc>
              <a:spcAft>
                <a:spcPts val="94"/>
              </a:spcAft>
            </a:pPr>
            <a:r>
              <a:rPr lang="en-US" sz="1100" kern="100">
                <a:solidFill>
                  <a:srgbClr val="000000"/>
                </a:solidFill>
                <a:latin typeface="Calibri" panose="020F0502020204030204" pitchFamily="34" charset="0"/>
                <a:ea typeface="Calibri" panose="020F0502020204030204" pitchFamily="34" charset="0"/>
              </a:rPr>
              <a:t>3 </a:t>
            </a:r>
          </a:p>
          <a:p>
            <a:pPr>
              <a:lnSpc>
                <a:spcPct val="107000"/>
              </a:lnSpc>
              <a:spcAft>
                <a:spcPts val="94"/>
              </a:spcAft>
            </a:pPr>
            <a:r>
              <a:rPr lang="en-US" sz="1100" kern="100">
                <a:solidFill>
                  <a:srgbClr val="000000"/>
                </a:solidFill>
                <a:latin typeface="Calibri" panose="020F0502020204030204" pitchFamily="34" charset="0"/>
                <a:ea typeface="Calibri" panose="020F0502020204030204" pitchFamily="34" charset="0"/>
              </a:rPr>
              <a:t>Recycling</a:t>
            </a:r>
          </a:p>
          <a:p>
            <a:pPr>
              <a:lnSpc>
                <a:spcPct val="107000"/>
              </a:lnSpc>
              <a:spcAft>
                <a:spcPts val="94"/>
              </a:spcAft>
            </a:pPr>
            <a:r>
              <a:rPr lang="en-US" sz="1100" b="1" kern="100">
                <a:solidFill>
                  <a:srgbClr val="000000"/>
                </a:solidFill>
                <a:latin typeface="Calibri" panose="020F0502020204030204" pitchFamily="34" charset="0"/>
                <a:ea typeface="Calibri" panose="020F0502020204030204" pitchFamily="34" charset="0"/>
              </a:rPr>
              <a:t> </a:t>
            </a:r>
            <a:endParaRPr lang="en-US" sz="1100" kern="100">
              <a:solidFill>
                <a:srgbClr val="000000"/>
              </a:solidFill>
              <a:latin typeface="Calibri" panose="020F0502020204030204" pitchFamily="34" charset="0"/>
              <a:ea typeface="Calibri" panose="020F0502020204030204" pitchFamily="34" charset="0"/>
            </a:endParaRPr>
          </a:p>
          <a:p>
            <a:pPr marL="6594" indent="-6594">
              <a:lnSpc>
                <a:spcPct val="107000"/>
              </a:lnSpc>
              <a:spcAft>
                <a:spcPts val="836"/>
              </a:spcAft>
            </a:pPr>
            <a:r>
              <a:rPr lang="en-US" sz="1100" b="1" kern="100">
                <a:solidFill>
                  <a:srgbClr val="000000"/>
                </a:solidFill>
                <a:latin typeface="Calibri" panose="020F0502020204030204" pitchFamily="34" charset="0"/>
                <a:ea typeface="Calibri" panose="020F0502020204030204" pitchFamily="34" charset="0"/>
              </a:rPr>
              <a:t>PLAY: </a:t>
            </a:r>
            <a:endParaRPr lang="en-US" sz="1100" kern="100">
              <a:solidFill>
                <a:srgbClr val="000000"/>
              </a:solidFill>
              <a:latin typeface="Calibri" panose="020F0502020204030204" pitchFamily="34" charset="0"/>
              <a:ea typeface="Calibri" panose="020F0502020204030204" pitchFamily="34" charset="0"/>
            </a:endParaRPr>
          </a:p>
          <a:p>
            <a:pPr marL="6594" indent="-6594">
              <a:lnSpc>
                <a:spcPct val="107000"/>
              </a:lnSpc>
              <a:spcAft>
                <a:spcPts val="1064"/>
              </a:spcAft>
            </a:pPr>
            <a:r>
              <a:rPr lang="en-US" sz="1100" b="1" u="sng" kern="100">
                <a:solidFill>
                  <a:srgbClr val="000000"/>
                </a:solidFill>
                <a:uFill>
                  <a:solidFill>
                    <a:srgbClr val="000000"/>
                  </a:solidFill>
                </a:uFill>
                <a:latin typeface="Calibri" panose="020F0502020204030204" pitchFamily="34" charset="0"/>
                <a:ea typeface="Calibri" panose="020F0502020204030204" pitchFamily="34" charset="0"/>
              </a:rPr>
              <a:t>STEP 1:</a:t>
            </a:r>
            <a:r>
              <a:rPr lang="en-US" sz="1100" b="1" kern="100">
                <a:solidFill>
                  <a:srgbClr val="000000"/>
                </a:solidFill>
                <a:latin typeface="Calibri" panose="020F0502020204030204" pitchFamily="34" charset="0"/>
                <a:ea typeface="Calibri" panose="020F0502020204030204" pitchFamily="34" charset="0"/>
              </a:rPr>
              <a:t>  </a:t>
            </a:r>
            <a:endParaRPr lang="en-US" sz="1100" kern="100">
              <a:solidFill>
                <a:srgbClr val="000000"/>
              </a:solidFill>
              <a:latin typeface="Calibri" panose="020F0502020204030204" pitchFamily="34" charset="0"/>
              <a:ea typeface="Calibri" panose="020F0502020204030204" pitchFamily="34" charset="0"/>
            </a:endParaRPr>
          </a:p>
          <a:p>
            <a:pPr marL="356054" indent="-356054" fontAlgn="base">
              <a:lnSpc>
                <a:spcPct val="107000"/>
              </a:lnSpc>
              <a:spcAft>
                <a:spcPts val="701"/>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Shuffle the cards and place them face down. </a:t>
            </a:r>
          </a:p>
          <a:p>
            <a:pPr marL="356054" indent="-356054" fontAlgn="base">
              <a:lnSpc>
                <a:spcPct val="107000"/>
              </a:lnSpc>
              <a:spcAft>
                <a:spcPts val="701"/>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Have participant stand next to cards</a:t>
            </a:r>
          </a:p>
          <a:p>
            <a:pPr marL="6594" indent="-6594">
              <a:lnSpc>
                <a:spcPct val="107000"/>
              </a:lnSpc>
              <a:spcAft>
                <a:spcPts val="1064"/>
              </a:spcAft>
            </a:pPr>
            <a:r>
              <a:rPr lang="en-US" sz="1100" b="1" u="sng" kern="100">
                <a:solidFill>
                  <a:srgbClr val="000000"/>
                </a:solidFill>
                <a:uFill>
                  <a:solidFill>
                    <a:srgbClr val="000000"/>
                  </a:solidFill>
                </a:uFill>
                <a:latin typeface="Calibri" panose="020F0502020204030204" pitchFamily="34" charset="0"/>
                <a:ea typeface="Calibri" panose="020F0502020204030204" pitchFamily="34" charset="0"/>
              </a:rPr>
              <a:t>STEP 2: SORT!</a:t>
            </a:r>
          </a:p>
          <a:p>
            <a:pPr marL="356054" indent="-356054" fontAlgn="base">
              <a:lnSpc>
                <a:spcPct val="107000"/>
              </a:lnSpc>
              <a:spcAft>
                <a:spcPts val="94"/>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Place the three “bins” in the activity area. They can be close together or spaced apart depending on preference. </a:t>
            </a:r>
          </a:p>
          <a:p>
            <a:pPr marL="356054" indent="-356054" fontAlgn="base">
              <a:lnSpc>
                <a:spcPct val="107000"/>
              </a:lnSpc>
              <a:spcAft>
                <a:spcPts val="820"/>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Have the participant flip over a card and place the card in the appropriate bin.</a:t>
            </a:r>
          </a:p>
          <a:p>
            <a:pPr marL="356054" indent="-356054" fontAlgn="base">
              <a:lnSpc>
                <a:spcPct val="107000"/>
              </a:lnSpc>
              <a:spcAft>
                <a:spcPts val="820"/>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Every correct card in the correct bin is worth 1 point. Incorrect cards are negative 1 point. </a:t>
            </a:r>
          </a:p>
          <a:p>
            <a:pPr marL="356054" indent="-356054" fontAlgn="base">
              <a:lnSpc>
                <a:spcPct val="107000"/>
              </a:lnSpc>
              <a:spcAft>
                <a:spcPts val="820"/>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Repeat with other participants and have fun!</a:t>
            </a:r>
          </a:p>
          <a:p>
            <a:pPr marL="6594" indent="-6594">
              <a:lnSpc>
                <a:spcPct val="107000"/>
              </a:lnSpc>
              <a:spcAft>
                <a:spcPts val="1064"/>
              </a:spcAft>
            </a:pPr>
            <a:r>
              <a:rPr lang="en-US" sz="1100" b="1" u="sng" kern="100">
                <a:solidFill>
                  <a:srgbClr val="000000"/>
                </a:solidFill>
                <a:uFill>
                  <a:solidFill>
                    <a:srgbClr val="000000"/>
                  </a:solidFill>
                </a:uFill>
                <a:latin typeface="Calibri" panose="020F0502020204030204" pitchFamily="34" charset="0"/>
                <a:ea typeface="Calibri" panose="020F0502020204030204" pitchFamily="34" charset="0"/>
              </a:rPr>
              <a:t>STEP 7: DISCUSSION</a:t>
            </a:r>
            <a:r>
              <a:rPr lang="en-US" sz="1100" b="1" kern="100">
                <a:solidFill>
                  <a:srgbClr val="000000"/>
                </a:solidFill>
                <a:uFill>
                  <a:solidFill>
                    <a:srgbClr val="000000"/>
                  </a:solidFill>
                </a:uFill>
                <a:latin typeface="Calibri" panose="020F0502020204030204" pitchFamily="34" charset="0"/>
                <a:ea typeface="Calibri" panose="020F0502020204030204" pitchFamily="34" charset="0"/>
              </a:rPr>
              <a:t> </a:t>
            </a:r>
            <a:endParaRPr lang="en-US" sz="1100" b="1" u="sng" kern="100">
              <a:solidFill>
                <a:srgbClr val="000000"/>
              </a:solidFill>
              <a:uFill>
                <a:solidFill>
                  <a:srgbClr val="000000"/>
                </a:solidFill>
              </a:uFill>
              <a:latin typeface="Calibri" panose="020F0502020204030204" pitchFamily="34" charset="0"/>
              <a:ea typeface="Calibri" panose="020F0502020204030204" pitchFamily="34" charset="0"/>
            </a:endParaRPr>
          </a:p>
          <a:p>
            <a:pPr marL="356054" indent="-356054" fontAlgn="base">
              <a:lnSpc>
                <a:spcPct val="107000"/>
              </a:lnSpc>
              <a:spcAft>
                <a:spcPts val="37"/>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What percentage of the items you sorted don’t need to go in the trash? </a:t>
            </a:r>
          </a:p>
          <a:p>
            <a:pPr marL="356054" indent="-356054" fontAlgn="base">
              <a:lnSpc>
                <a:spcPct val="107000"/>
              </a:lnSpc>
              <a:spcAft>
                <a:spcPts val="94"/>
              </a:spcAft>
              <a:buClr>
                <a:srgbClr val="000000"/>
              </a:buClr>
              <a:buSzPts val="1100"/>
              <a:buFont typeface="Arial" panose="020B0604020202020204" pitchFamily="34" charset="0"/>
              <a:buChar char="•"/>
            </a:pP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Look in the trash and/or recycling bins in your classroom or in your school.   </a:t>
            </a:r>
          </a:p>
          <a:p>
            <a:pPr marL="771450" lvl="1" indent="-296711" fontAlgn="base">
              <a:lnSpc>
                <a:spcPct val="107000"/>
              </a:lnSpc>
              <a:spcAft>
                <a:spcPts val="94"/>
              </a:spcAft>
              <a:buClr>
                <a:srgbClr val="000000"/>
              </a:buClr>
              <a:buSzPts val="1100"/>
              <a:buFont typeface="Courier New" panose="02070309020205020404" pitchFamily="49" charset="0"/>
              <a:buChar char="o"/>
            </a:pPr>
            <a:r>
              <a:rPr lang="en-US" sz="1100" kern="100">
                <a:solidFill>
                  <a:srgbClr val="000000"/>
                </a:solidFill>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Are there any items in the trash that should go in the recycling?  o</a:t>
            </a: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Courier New" panose="02070309020205020404" pitchFamily="49" charset="0"/>
              </a:rPr>
              <a:t> </a:t>
            </a:r>
            <a:r>
              <a:rPr lang="en-US" sz="1100" kern="100">
                <a:solidFill>
                  <a:srgbClr val="000000"/>
                </a:solidFill>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Are there any items in the recycling that should go in the trash? </a:t>
            </a:r>
            <a:r>
              <a:rPr lang="en-US" sz="1100" kern="100">
                <a:solidFill>
                  <a:srgbClr val="000000"/>
                </a:solidFill>
                <a:uFill>
                  <a:solidFill>
                    <a:srgbClr val="000000"/>
                  </a:solidFill>
                </a:uFill>
                <a:latin typeface="Wingdings" panose="05000000000000000000" pitchFamily="2" charset="2"/>
                <a:ea typeface="Wingdings" panose="05000000000000000000" pitchFamily="2" charset="2"/>
                <a:cs typeface="Wingdings" panose="05000000000000000000" pitchFamily="2" charset="2"/>
              </a:rPr>
              <a:t>▪</a:t>
            </a:r>
            <a:r>
              <a:rPr lang="en-US" sz="1100" kern="100">
                <a:solidFill>
                  <a:srgbClr val="000000"/>
                </a:solidFill>
                <a:uFill>
                  <a:solidFill>
                    <a:srgbClr val="000000"/>
                  </a:solidFill>
                </a:uFill>
                <a:latin typeface="Arial" panose="020B0604020202020204" pitchFamily="34" charset="0"/>
                <a:ea typeface="Arial" panose="020B0604020202020204" pitchFamily="34" charset="0"/>
                <a:cs typeface="Courier New" panose="02070309020205020404" pitchFamily="49" charset="0"/>
              </a:rPr>
              <a:t> 	</a:t>
            </a:r>
            <a:r>
              <a:rPr lang="en-US" sz="1100" kern="100">
                <a:solidFill>
                  <a:srgbClr val="000000"/>
                </a:solidFill>
                <a:uFill>
                  <a:solidFill>
                    <a:srgbClr val="000000"/>
                  </a:solidFill>
                </a:uFill>
                <a:latin typeface="Courier New" panose="02070309020205020404" pitchFamily="49" charset="0"/>
                <a:ea typeface="Courier New" panose="02070309020205020404" pitchFamily="49" charset="0"/>
                <a:cs typeface="Courier New" panose="02070309020205020404" pitchFamily="49" charset="0"/>
              </a:rPr>
              <a:t>Homework: Repeat this at home tonight. </a:t>
            </a:r>
          </a:p>
          <a:p>
            <a:r>
              <a:rPr lang="en-US" sz="1100">
                <a:solidFill>
                  <a:srgbClr val="000000"/>
                </a:solidFill>
                <a:latin typeface="Calibri" panose="020F0502020204030204" pitchFamily="34" charset="0"/>
                <a:ea typeface="Calibri" panose="020F0502020204030204" pitchFamily="34" charset="0"/>
              </a:rPr>
              <a:t>What do you think the effect of putting items in the correct bins, instead of just putting them all in the trash bin, could have on the landfill?  What do you think the effect of putting items in the wrong bins could have? </a:t>
            </a:r>
            <a:endParaRPr lang="en-US"/>
          </a:p>
        </p:txBody>
      </p:sp>
      <p:sp>
        <p:nvSpPr>
          <p:cNvPr id="4" name="Slide Number Placeholder 3">
            <a:extLst>
              <a:ext uri="{FF2B5EF4-FFF2-40B4-BE49-F238E27FC236}">
                <a16:creationId xmlns:a16="http://schemas.microsoft.com/office/drawing/2014/main" id="{8E01731F-A8FD-E82B-0B54-83EDAB69FE6C}"/>
              </a:ext>
            </a:extLst>
          </p:cNvPr>
          <p:cNvSpPr>
            <a:spLocks noGrp="1"/>
          </p:cNvSpPr>
          <p:nvPr>
            <p:ph type="sldNum" sz="quarter" idx="5"/>
          </p:nvPr>
        </p:nvSpPr>
        <p:spPr/>
        <p:txBody>
          <a:bodyPr/>
          <a:lstStyle/>
          <a:p>
            <a:fld id="{9A0CCFD4-A7F8-054B-8822-BC244B953582}" type="slidenum">
              <a:rPr lang="en-US" smtClean="0"/>
              <a:t>34</a:t>
            </a:fld>
            <a:endParaRPr lang="en-US"/>
          </a:p>
        </p:txBody>
      </p:sp>
    </p:spTree>
    <p:extLst>
      <p:ext uri="{BB962C8B-B14F-4D97-AF65-F5344CB8AC3E}">
        <p14:creationId xmlns:p14="http://schemas.microsoft.com/office/powerpoint/2010/main" val="380895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Source: Global E-Waste Monitor, Page 46</a:t>
            </a:r>
          </a:p>
          <a:p>
            <a:endParaRPr lang="en-US" dirty="0">
              <a:ea typeface="Calibri"/>
              <a:cs typeface="Calibri"/>
            </a:endParaRPr>
          </a:p>
          <a:p>
            <a:r>
              <a:rPr lang="en-US" dirty="0">
                <a:ea typeface="Calibri"/>
                <a:cs typeface="Calibri"/>
              </a:rPr>
              <a:t>Metal is the most collected because typically every electronic needs metals to function- that includes things we talked about like critical materials and precious metals.</a:t>
            </a:r>
          </a:p>
          <a:p>
            <a:endParaRPr lang="en-US" dirty="0">
              <a:ea typeface="Calibri"/>
              <a:cs typeface="Calibri"/>
            </a:endParaRPr>
          </a:p>
          <a:p>
            <a:r>
              <a:rPr lang="en-US" dirty="0">
                <a:ea typeface="Calibri"/>
                <a:cs typeface="Calibri"/>
              </a:rPr>
              <a:t>Metal is the primary, with around 31 billion kg or 68 billion lbs.</a:t>
            </a:r>
          </a:p>
          <a:p>
            <a:r>
              <a:rPr lang="en-US" dirty="0">
                <a:ea typeface="Calibri"/>
                <a:cs typeface="Calibri"/>
              </a:rPr>
              <a:t>Plastic is second, with around 19 billion kg or 41 billion lbs.</a:t>
            </a:r>
          </a:p>
          <a:p>
            <a:r>
              <a:rPr lang="en-US" dirty="0">
                <a:ea typeface="Calibri"/>
                <a:cs typeface="Calibri"/>
              </a:rPr>
              <a:t>The rest are things like glass, alloys, etc.</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A0CCFD4-A7F8-054B-8822-BC244B953582}" type="slidenum">
              <a:rPr lang="en-US" smtClean="0"/>
              <a:t>35</a:t>
            </a:fld>
            <a:endParaRPr lang="en-US"/>
          </a:p>
        </p:txBody>
      </p:sp>
    </p:spTree>
    <p:extLst>
      <p:ext uri="{BB962C8B-B14F-4D97-AF65-F5344CB8AC3E}">
        <p14:creationId xmlns:p14="http://schemas.microsoft.com/office/powerpoint/2010/main" val="2210532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Global E-Waste Monitor, Page 34.</a:t>
            </a:r>
          </a:p>
          <a:p>
            <a:r>
              <a:rPr lang="en-US" dirty="0">
                <a:ea typeface="Calibri"/>
                <a:cs typeface="Calibri"/>
              </a:rPr>
              <a:t>Large equipment is the highest category. Think washing machines, dishwashers, stoves, printers, and solar panels. Usually companies pick these items up to collect them, so they get recycled at a higher rate. It's also pretty inconvenient to store a broken stove in your house, versus a toaster or coffee machine you can just store away and not think about.</a:t>
            </a:r>
            <a:endParaRPr lang="en-US" dirty="0"/>
          </a:p>
          <a:p>
            <a:pPr marL="171450" indent="-171450">
              <a:buFont typeface="Symbol"/>
              <a:buChar char="•"/>
            </a:pPr>
            <a:r>
              <a:rPr lang="en-US" dirty="0"/>
              <a:t>Large equipment (34%)</a:t>
            </a:r>
            <a:endParaRPr lang="en-US" dirty="0">
              <a:ea typeface="Calibri" panose="020F0502020204030204"/>
              <a:cs typeface="Calibri" panose="020F0502020204030204"/>
            </a:endParaRPr>
          </a:p>
          <a:p>
            <a:pPr marL="171450" indent="-171450">
              <a:buFont typeface="Symbol"/>
              <a:buChar char="•"/>
            </a:pPr>
            <a:r>
              <a:rPr lang="en-US" dirty="0"/>
              <a:t>Temperature Exchange Equipment (27%)</a:t>
            </a:r>
            <a:endParaRPr lang="en-US" dirty="0">
              <a:ea typeface="Calibri"/>
              <a:cs typeface="Calibri"/>
            </a:endParaRPr>
          </a:p>
          <a:p>
            <a:pPr marL="171450" indent="-171450">
              <a:buFont typeface="Symbol"/>
              <a:buChar char="•"/>
            </a:pPr>
            <a:r>
              <a:rPr lang="en-US" dirty="0"/>
              <a:t>Screens &amp; Monitors (25%)</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A0CCFD4-A7F8-054B-8822-BC244B953582}" type="slidenum">
              <a:rPr lang="en-US" smtClean="0"/>
              <a:t>36</a:t>
            </a:fld>
            <a:endParaRPr lang="en-US"/>
          </a:p>
        </p:txBody>
      </p:sp>
    </p:spTree>
    <p:extLst>
      <p:ext uri="{BB962C8B-B14F-4D97-AF65-F5344CB8AC3E}">
        <p14:creationId xmlns:p14="http://schemas.microsoft.com/office/powerpoint/2010/main" val="165463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Global E-Waste Monitor, Page 13</a:t>
            </a:r>
          </a:p>
          <a:p>
            <a:r>
              <a:rPr lang="en-US" dirty="0">
                <a:ea typeface="Calibri"/>
                <a:cs typeface="Calibri"/>
              </a:rPr>
              <a:t>Unfortunately most e-waste is collected and recycled outside of formal recycling processes, where it is harder to ensure it has been recycled in an environmentally sound way. So, that 22% could be a much higher percentage if we better develop systems to recycle e-waste.</a:t>
            </a:r>
          </a:p>
        </p:txBody>
      </p:sp>
      <p:sp>
        <p:nvSpPr>
          <p:cNvPr id="4" name="Slide Number Placeholder 3"/>
          <p:cNvSpPr>
            <a:spLocks noGrp="1"/>
          </p:cNvSpPr>
          <p:nvPr>
            <p:ph type="sldNum" sz="quarter" idx="5"/>
          </p:nvPr>
        </p:nvSpPr>
        <p:spPr/>
        <p:txBody>
          <a:bodyPr/>
          <a:lstStyle/>
          <a:p>
            <a:fld id="{9A0CCFD4-A7F8-054B-8822-BC244B953582}" type="slidenum">
              <a:rPr lang="en-US" smtClean="0"/>
              <a:t>37</a:t>
            </a:fld>
            <a:endParaRPr lang="en-US"/>
          </a:p>
        </p:txBody>
      </p:sp>
    </p:spTree>
    <p:extLst>
      <p:ext uri="{BB962C8B-B14F-4D97-AF65-F5344CB8AC3E}">
        <p14:creationId xmlns:p14="http://schemas.microsoft.com/office/powerpoint/2010/main" val="269307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Source: Global E-Waste Monitor, page 70.</a:t>
            </a:r>
          </a:p>
          <a:p>
            <a:r>
              <a:rPr lang="en-US" dirty="0">
                <a:ea typeface="Calibri"/>
                <a:cs typeface="Calibri"/>
              </a:rPr>
              <a:t>Aruba is an island in the Caribbean sea with a developed tourism industry, meaning they have a more robust middle class. They also have gold production and manufacture some electronics. </a:t>
            </a:r>
          </a:p>
        </p:txBody>
      </p:sp>
      <p:sp>
        <p:nvSpPr>
          <p:cNvPr id="4" name="Slide Number Placeholder 3"/>
          <p:cNvSpPr>
            <a:spLocks noGrp="1"/>
          </p:cNvSpPr>
          <p:nvPr>
            <p:ph type="sldNum" sz="quarter" idx="5"/>
          </p:nvPr>
        </p:nvSpPr>
        <p:spPr/>
        <p:txBody>
          <a:bodyPr/>
          <a:lstStyle/>
          <a:p>
            <a:fld id="{9A0CCFD4-A7F8-054B-8822-BC244B953582}" type="slidenum">
              <a:rPr lang="en-US" smtClean="0"/>
              <a:t>38</a:t>
            </a:fld>
            <a:endParaRPr lang="en-US"/>
          </a:p>
        </p:txBody>
      </p:sp>
    </p:spTree>
    <p:extLst>
      <p:ext uri="{BB962C8B-B14F-4D97-AF65-F5344CB8AC3E}">
        <p14:creationId xmlns:p14="http://schemas.microsoft.com/office/powerpoint/2010/main" val="376256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1E104-B7B7-2464-9C1A-D80E87546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F063D-98F5-42B8-5FDD-D0842596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A760C-92A5-55C0-E5FB-94D1681C39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F91FF1-CEF8-AA4C-EDF9-58830EF9337C}"/>
              </a:ext>
            </a:extLst>
          </p:cNvPr>
          <p:cNvSpPr>
            <a:spLocks noGrp="1"/>
          </p:cNvSpPr>
          <p:nvPr>
            <p:ph type="sldNum" sz="quarter" idx="5"/>
          </p:nvPr>
        </p:nvSpPr>
        <p:spPr/>
        <p:txBody>
          <a:bodyPr/>
          <a:lstStyle/>
          <a:p>
            <a:fld id="{9A0CCFD4-A7F8-054B-8822-BC244B953582}" type="slidenum">
              <a:rPr lang="en-US" smtClean="0"/>
              <a:t>2</a:t>
            </a:fld>
            <a:endParaRPr lang="en-US"/>
          </a:p>
        </p:txBody>
      </p:sp>
    </p:spTree>
    <p:extLst>
      <p:ext uri="{BB962C8B-B14F-4D97-AF65-F5344CB8AC3E}">
        <p14:creationId xmlns:p14="http://schemas.microsoft.com/office/powerpoint/2010/main" val="426510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Source: Global E-Waste Monitor, Page 46</a:t>
            </a:r>
          </a:p>
          <a:p>
            <a:r>
              <a:rPr lang="en-US" dirty="0">
                <a:ea typeface="Calibri"/>
                <a:cs typeface="Calibri"/>
              </a:rPr>
              <a:t>While Iron is the most recycled metal, it is not a critical material. </a:t>
            </a:r>
          </a:p>
        </p:txBody>
      </p:sp>
      <p:sp>
        <p:nvSpPr>
          <p:cNvPr id="4" name="Slide Number Placeholder 3"/>
          <p:cNvSpPr>
            <a:spLocks noGrp="1"/>
          </p:cNvSpPr>
          <p:nvPr>
            <p:ph type="sldNum" sz="quarter" idx="5"/>
          </p:nvPr>
        </p:nvSpPr>
        <p:spPr/>
        <p:txBody>
          <a:bodyPr/>
          <a:lstStyle/>
          <a:p>
            <a:fld id="{9A0CCFD4-A7F8-054B-8822-BC244B953582}" type="slidenum">
              <a:rPr lang="en-US" smtClean="0"/>
              <a:t>39</a:t>
            </a:fld>
            <a:endParaRPr lang="en-US"/>
          </a:p>
        </p:txBody>
      </p:sp>
    </p:spTree>
    <p:extLst>
      <p:ext uri="{BB962C8B-B14F-4D97-AF65-F5344CB8AC3E}">
        <p14:creationId xmlns:p14="http://schemas.microsoft.com/office/powerpoint/2010/main" val="824170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(Ask the audience and engage with them)</a:t>
            </a:r>
          </a:p>
          <a:p>
            <a:r>
              <a:rPr lang="en-US" dirty="0"/>
              <a:t>Do you and your family recycle anything?</a:t>
            </a:r>
            <a:endParaRPr lang="en-US" dirty="0">
              <a:ea typeface="Calibri"/>
              <a:cs typeface="Calibri"/>
            </a:endParaRPr>
          </a:p>
          <a:p>
            <a:r>
              <a:rPr lang="en-US" dirty="0"/>
              <a:t>What are items in your home that you can recycle?</a:t>
            </a:r>
            <a:endParaRPr lang="en-US" dirty="0">
              <a:ea typeface="Calibri"/>
              <a:cs typeface="Calibri"/>
            </a:endParaRPr>
          </a:p>
          <a:p>
            <a:endParaRPr lang="en-US" dirty="0">
              <a:ea typeface="Calibri"/>
              <a:cs typeface="Calibri"/>
            </a:endParaRPr>
          </a:p>
          <a:p>
            <a:pPr marL="171450" indent="-171450">
              <a:buFont typeface="Arial"/>
              <a:buChar char="•"/>
            </a:pPr>
            <a:r>
              <a:rPr lang="en-US" dirty="0"/>
              <a:t>Let me ask you something: how many of you have an old phone or a broken gadget just lying around in a drawer at home? Now, picture if that little device could actually help save the planet</a:t>
            </a:r>
            <a:r>
              <a:rPr lang="en-US" u="sng" dirty="0"/>
              <a:t>.</a:t>
            </a:r>
            <a:r>
              <a:rPr lang="en-US" dirty="0"/>
              <a:t> In 2022, the world produced a staggering 62 billion kilograms of e-waste—that’s about 7.8 kg for every person</a:t>
            </a:r>
            <a:r>
              <a:rPr lang="en-US" dirty="0">
                <a:solidFill>
                  <a:srgbClr val="4C4C4F"/>
                </a:solidFill>
              </a:rPr>
              <a:t>[1]</a:t>
            </a:r>
            <a:r>
              <a:rPr lang="en-US" dirty="0"/>
              <a:t>. Surprisingly, only 22.3% of that was recycled properly. The rest? It ended up in landfills, incinerators, or was dumped in areas with little to no environmental protection1. And that’s a huge issue. E-waste contains harmful materials like lead, mercury, and cadmium, which can seep into our soil and water, endangering wildlife and even human health. There are many valuable raw materials in e-waste, such as gold, silver, copper, and iron. Recycling just one million used cell phones can recover up to 772 </a:t>
            </a:r>
            <a:r>
              <a:rPr lang="en-US" dirty="0" err="1"/>
              <a:t>lbs</a:t>
            </a:r>
            <a:r>
              <a:rPr lang="en-US" dirty="0"/>
              <a:t> of silver, 35,000 </a:t>
            </a:r>
            <a:r>
              <a:rPr lang="en-US" dirty="0" err="1"/>
              <a:t>lbs</a:t>
            </a:r>
            <a:r>
              <a:rPr lang="en-US" dirty="0"/>
              <a:t> of copper, 75 </a:t>
            </a:r>
            <a:r>
              <a:rPr lang="en-US" dirty="0" err="1"/>
              <a:t>lbs</a:t>
            </a:r>
            <a:r>
              <a:rPr lang="en-US" dirty="0"/>
              <a:t> of gold, and 33 </a:t>
            </a:r>
            <a:r>
              <a:rPr lang="en-US" dirty="0" err="1"/>
              <a:t>lbs</a:t>
            </a:r>
            <a:r>
              <a:rPr lang="en-US" dirty="0"/>
              <a:t> of palladium. It’s estimated that the 53.6 Mt of e-waste generated in 2019 held raw materials worth around $57 billion. Considering that 82.6% of electronic waste wasn’t recycled, that means nearly $47 billion worth of precious metals were never recovered</a:t>
            </a:r>
            <a:r>
              <a:rPr lang="en-US" dirty="0">
                <a:solidFill>
                  <a:srgbClr val="4C4C4F"/>
                </a:solidFill>
              </a:rPr>
              <a:t>[1]</a:t>
            </a:r>
            <a:r>
              <a:rPr lang="en-US" dirty="0"/>
              <a:t>.</a:t>
            </a:r>
          </a:p>
          <a:p>
            <a:pPr marL="171450" indent="-171450">
              <a:buFont typeface="Arial"/>
              <a:buChar char="•"/>
            </a:pPr>
            <a:r>
              <a:rPr lang="en-US" dirty="0"/>
              <a:t>Recycling e-waste isn’t only about cutting down pollution, it’s also about saving resources. For instance, recycling one million cell phones can yield about 75 pounds of gold, 772 pounds of silver, 33 pounds of palladium, and 35,000 pounds of copper</a:t>
            </a:r>
            <a:r>
              <a:rPr lang="en-US" dirty="0">
                <a:solidFill>
                  <a:srgbClr val="4C4C4F"/>
                </a:solidFill>
              </a:rPr>
              <a:t>[1]</a:t>
            </a:r>
            <a:r>
              <a:rPr lang="en-US" dirty="0"/>
              <a:t>. Plus, recycling one million laptops can save enough energy to power 3,657 U.S. homes for a whole year</a:t>
            </a:r>
            <a:r>
              <a:rPr lang="en-US" dirty="0">
                <a:solidFill>
                  <a:srgbClr val="4C4C4F"/>
                </a:solidFill>
              </a:rPr>
              <a:t>[1]</a:t>
            </a:r>
            <a:r>
              <a:rPr lang="en-US" dirty="0"/>
              <a:t>. </a:t>
            </a:r>
            <a:endParaRPr lang="en-US" dirty="0">
              <a:ea typeface="Calibri"/>
              <a:cs typeface="Calibri"/>
            </a:endParaRPr>
          </a:p>
          <a:p>
            <a:pPr marL="171450" indent="-171450">
              <a:buFont typeface="Arial"/>
              <a:buChar char="•"/>
            </a:pPr>
            <a:r>
              <a:rPr lang="en-US" dirty="0"/>
              <a:t>So, the next time you upgrade your phone or throw away an old laptop, think again. By recycling your electronics, you’re not just cleaning up; you’re also protecting the planet, conserving resources, and helping to combat climate change. Let’s be the change, one device at a time.</a:t>
            </a:r>
            <a:r>
              <a:rPr lang="en-US" b="1" dirty="0"/>
              <a:t> </a:t>
            </a:r>
            <a:endParaRPr lang="en-US" dirty="0"/>
          </a:p>
          <a:p>
            <a:pPr algn="ctr"/>
            <a:r>
              <a:rPr lang="en-US" dirty="0"/>
              <a:t> </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A0CCFD4-A7F8-054B-8822-BC244B953582}" type="slidenum">
              <a:rPr lang="en-US" smtClean="0"/>
              <a:t>3</a:t>
            </a:fld>
            <a:endParaRPr lang="en-US"/>
          </a:p>
        </p:txBody>
      </p:sp>
    </p:spTree>
    <p:extLst>
      <p:ext uri="{BB962C8B-B14F-4D97-AF65-F5344CB8AC3E}">
        <p14:creationId xmlns:p14="http://schemas.microsoft.com/office/powerpoint/2010/main" val="55927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31774">
              <a:buClr>
                <a:srgbClr val="000000"/>
              </a:buClr>
              <a:buSzPts val="1100"/>
              <a:buFont typeface="Calibri"/>
              <a:buChar char="-"/>
              <a:defRPr/>
            </a:pPr>
            <a:r>
              <a:rPr lang="en-US" dirty="0">
                <a:latin typeface="Calibri"/>
                <a:ea typeface="Calibri"/>
                <a:cs typeface="Calibri"/>
              </a:rPr>
              <a:t>There are a variety of different electronics and they all have different elements that make them unique. Size, material, etc. Some of these traits make it easier to recycle products, and other times it can be difficult. A fridge is going to have a very different recycling process than a phone, for example. </a:t>
            </a:r>
          </a:p>
          <a:p>
            <a:pPr marL="285750" indent="-285750" defTabSz="931774">
              <a:buClr>
                <a:srgbClr val="000000"/>
              </a:buClr>
              <a:buSzPts val="1100"/>
              <a:buFont typeface="Calibri"/>
              <a:buChar char="-"/>
              <a:defRPr/>
            </a:pPr>
            <a:r>
              <a:rPr lang="en-US" dirty="0">
                <a:latin typeface="Calibri"/>
                <a:ea typeface="Calibri"/>
                <a:cs typeface="Calibri"/>
              </a:rPr>
              <a:t>So to make it easier to identify different electronics with similar collection and recycling patterns, (like laptops and phones vs vacuums and microwaves), the people who track recycling have come up with around six major categories. </a:t>
            </a:r>
          </a:p>
          <a:p>
            <a:pPr marL="285750" indent="-285750" defTabSz="931774">
              <a:buClr>
                <a:srgbClr val="000000"/>
              </a:buClr>
              <a:buSzPts val="1100"/>
              <a:buFont typeface="Calibri"/>
              <a:buChar char="-"/>
              <a:defRPr/>
            </a:pPr>
            <a:r>
              <a:rPr lang="en-US" dirty="0">
                <a:latin typeface="Calibri"/>
                <a:ea typeface="Calibri"/>
                <a:cs typeface="Calibri"/>
              </a:rPr>
              <a:t>[Source: Global E-Waste Monitor 2024, Page 21]</a:t>
            </a:r>
          </a:p>
          <a:p>
            <a:pPr marL="285750" indent="-285750" defTabSz="931774">
              <a:buClr>
                <a:srgbClr val="000000"/>
              </a:buClr>
              <a:buSzPts val="1100"/>
              <a:buFont typeface="Calibri"/>
              <a:buChar char="-"/>
              <a:defRPr/>
            </a:pPr>
            <a:endParaRPr lang="en-US" dirty="0">
              <a:ea typeface="Calibri"/>
              <a:cs typeface="Calibri"/>
            </a:endParaRPr>
          </a:p>
          <a:p>
            <a:pPr marL="285750" indent="-285750" defTabSz="931774">
              <a:buClr>
                <a:srgbClr val="000000"/>
              </a:buClr>
              <a:buSzPts val="1100"/>
              <a:buFont typeface="Calibri"/>
              <a:buChar char="-"/>
              <a:defRPr/>
            </a:pPr>
            <a:r>
              <a:rPr lang="en-US" dirty="0">
                <a:ea typeface="Calibri"/>
                <a:cs typeface="Calibri"/>
              </a:rPr>
              <a:t>Version 2 (Middle School Version)</a:t>
            </a:r>
            <a:endParaRPr lang="en-US" dirty="0"/>
          </a:p>
          <a:p>
            <a:pPr marL="285750" indent="-285750" defTabSz="931774">
              <a:buClr>
                <a:srgbClr val="000000"/>
              </a:buClr>
              <a:buSzPts val="1100"/>
              <a:buFont typeface="Arial,Sans-Serif"/>
              <a:buChar char="•"/>
              <a:defRPr/>
            </a:pPr>
            <a:r>
              <a:rPr lang="en-US" dirty="0"/>
              <a:t>As you all have heard, there are so many different kinds of electronics in all types of rooms! So it makes sense that not all of them are the same when it comes to recycling. A fridge is going to have a very different recycling process than a phone, for example. Can we think of maybe reasons why they would be different?</a:t>
            </a:r>
            <a:endParaRPr lang="en-US" dirty="0">
              <a:solidFill>
                <a:srgbClr val="444444"/>
              </a:solidFill>
            </a:endParaRPr>
          </a:p>
          <a:p>
            <a:pPr marL="285750" indent="-285750" defTabSz="931774">
              <a:buSzPts val="1100"/>
              <a:buFont typeface="Arial,Sans-Serif"/>
              <a:buChar char="•"/>
              <a:defRPr/>
            </a:pPr>
            <a:r>
              <a:rPr lang="en-US" dirty="0"/>
              <a:t>It is easier to recycle and repurpose electronics that are more similar. The people who recycle electronics have around 6 major categories to make it easier for them! They range from smaller things like lightbulbs to screens like laptops and phones, all the way to fridges and heaters.</a:t>
            </a:r>
            <a:endParaRPr lang="en-US" dirty="0">
              <a:solidFill>
                <a:srgbClr val="444444"/>
              </a:solidFill>
            </a:endParaRPr>
          </a:p>
          <a:p>
            <a:pPr marL="285750" indent="-285750" defTabSz="931774">
              <a:buSzPts val="1100"/>
              <a:buFont typeface="Arial,Sans-Serif"/>
              <a:buChar char="•"/>
              <a:defRPr/>
            </a:pPr>
            <a:endParaRPr lang="en-US" dirty="0">
              <a:solidFill>
                <a:srgbClr val="444444"/>
              </a:solidFill>
            </a:endParaRPr>
          </a:p>
          <a:p>
            <a:pPr marL="285750" indent="-285750" defTabSz="931774">
              <a:buSzPts val="1100"/>
              <a:buFont typeface="Calibri,Sans-Serif"/>
              <a:buChar char="-"/>
              <a:defRPr/>
            </a:pPr>
            <a:r>
              <a:rPr lang="en-US" dirty="0"/>
              <a:t>[Source: Global E-Waste Monitor 2024, Page 21]</a:t>
            </a:r>
            <a:endParaRPr lang="en-US" dirty="0">
              <a:solidFill>
                <a:srgbClr val="444444"/>
              </a:solidFill>
            </a:endParaRPr>
          </a:p>
          <a:p>
            <a:pPr marL="285750" indent="-285750" defTabSz="931774">
              <a:buSzPts val="1100"/>
              <a:buFont typeface="Calibri,Sans-Serif"/>
              <a:buChar char="-"/>
              <a:defRPr/>
            </a:pPr>
            <a:endParaRPr lang="en-US" dirty="0">
              <a:solidFill>
                <a:srgbClr val="444444"/>
              </a:solidFill>
            </a:endParaRPr>
          </a:p>
          <a:p>
            <a:pPr marL="174625" indent="-174625" defTabSz="931774">
              <a:buSzPts val="1100"/>
              <a:buFont typeface="Arial,Sans-Serif"/>
              <a:buChar char="●"/>
              <a:defRPr/>
            </a:pPr>
            <a:endParaRPr lang="en-US" dirty="0">
              <a:solidFill>
                <a:srgbClr val="444444"/>
              </a:solidFill>
            </a:endParaRPr>
          </a:p>
          <a:p>
            <a:pPr marL="285750" indent="-285750" defTabSz="931774">
              <a:buSzPts val="1100"/>
              <a:buFont typeface="Arial,Sans-Serif"/>
              <a:buChar char="•"/>
              <a:defRPr/>
            </a:pPr>
            <a:endParaRPr lang="en-US" dirty="0">
              <a:solidFill>
                <a:srgbClr val="444444"/>
              </a:solidFill>
            </a:endParaRPr>
          </a:p>
          <a:p>
            <a:pPr marL="171450" indent="-171450" defTabSz="931774">
              <a:buSzPts val="1100"/>
              <a:buFont typeface="Arial,Sans-Serif"/>
              <a:buChar char="●"/>
              <a:defRPr/>
            </a:pPr>
            <a:endParaRPr lang="en-US" dirty="0">
              <a:solidFill>
                <a:srgbClr val="444444"/>
              </a:solidFill>
            </a:endParaRPr>
          </a:p>
          <a:p>
            <a:pPr defTabSz="931774">
              <a:buClr>
                <a:srgbClr val="000000"/>
              </a:buClr>
              <a:buSzPts val="1100"/>
              <a:defRPr/>
            </a:pPr>
            <a:endParaRPr lang="en-US" dirty="0">
              <a:latin typeface="Calibri"/>
              <a:ea typeface="Calibri"/>
              <a:cs typeface="Calibri"/>
            </a:endParaRPr>
          </a:p>
          <a:p>
            <a:pPr marL="285750" indent="-285750">
              <a:buClr>
                <a:srgbClr val="000000"/>
              </a:buClr>
              <a:buSzPts val="1100"/>
              <a:buFont typeface="Calibri"/>
              <a:buChar char="-"/>
            </a:pPr>
            <a:endParaRPr lang="en-US" dirty="0">
              <a:latin typeface="Calibri"/>
              <a:ea typeface="Calibri"/>
              <a:cs typeface="Calibri"/>
            </a:endParaRPr>
          </a:p>
          <a:p>
            <a:pPr marL="174708" indent="-174708">
              <a:buClr>
                <a:srgbClr val="000000"/>
              </a:buClr>
              <a:buSzPts val="1100"/>
              <a:buFont typeface="Arial"/>
              <a:buChar char="●"/>
            </a:pPr>
            <a:endParaRPr lang="en-US" sz="900" dirty="0">
              <a:latin typeface="Roboto"/>
              <a:ea typeface="Roboto"/>
              <a:cs typeface="Roboto"/>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A0CCFD4-A7F8-054B-8822-BC244B953582}" type="slidenum">
              <a:rPr lang="en-US" smtClean="0"/>
              <a:t>4</a:t>
            </a:fld>
            <a:endParaRPr lang="en-US"/>
          </a:p>
        </p:txBody>
      </p:sp>
    </p:spTree>
    <p:extLst>
      <p:ext uri="{BB962C8B-B14F-4D97-AF65-F5344CB8AC3E}">
        <p14:creationId xmlns:p14="http://schemas.microsoft.com/office/powerpoint/2010/main" val="133245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watch video on YouTube - https://</a:t>
            </a:r>
            <a:r>
              <a:rPr lang="en-US" dirty="0" err="1"/>
              <a:t>www.youtube.com</a:t>
            </a:r>
            <a:r>
              <a:rPr lang="en-US" dirty="0"/>
              <a:t>/</a:t>
            </a:r>
            <a:r>
              <a:rPr lang="en-US" dirty="0" err="1"/>
              <a:t>watch?v</a:t>
            </a:r>
            <a:r>
              <a:rPr lang="en-US" dirty="0"/>
              <a:t>=k7bHflfCtXw</a:t>
            </a:r>
          </a:p>
        </p:txBody>
      </p:sp>
      <p:sp>
        <p:nvSpPr>
          <p:cNvPr id="4" name="Slide Number Placeholder 3"/>
          <p:cNvSpPr>
            <a:spLocks noGrp="1"/>
          </p:cNvSpPr>
          <p:nvPr>
            <p:ph type="sldNum" sz="quarter" idx="5"/>
          </p:nvPr>
        </p:nvSpPr>
        <p:spPr/>
        <p:txBody>
          <a:bodyPr/>
          <a:lstStyle/>
          <a:p>
            <a:fld id="{9A0CCFD4-A7F8-054B-8822-BC244B953582}" type="slidenum">
              <a:rPr lang="en-US" smtClean="0"/>
              <a:t>5</a:t>
            </a:fld>
            <a:endParaRPr lang="en-US"/>
          </a:p>
        </p:txBody>
      </p:sp>
    </p:spTree>
    <p:extLst>
      <p:ext uri="{BB962C8B-B14F-4D97-AF65-F5344CB8AC3E}">
        <p14:creationId xmlns:p14="http://schemas.microsoft.com/office/powerpoint/2010/main" val="216494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3BFDF-481E-8C56-A170-4BFE516E2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4B426-BDE6-57AF-32BE-0ACCCD6E28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6B3DF-FF64-526E-A81A-E3A8983C29EB}"/>
              </a:ext>
            </a:extLst>
          </p:cNvPr>
          <p:cNvSpPr>
            <a:spLocks noGrp="1"/>
          </p:cNvSpPr>
          <p:nvPr>
            <p:ph type="body" idx="1"/>
          </p:nvPr>
        </p:nvSpPr>
        <p:spPr/>
        <p:txBody>
          <a:bodyPr/>
          <a:lstStyle/>
          <a:p>
            <a:r>
              <a:rPr lang="en-US" b="0" i="0" dirty="0">
                <a:solidFill>
                  <a:srgbClr val="1F1F1F"/>
                </a:solidFill>
                <a:effectLst/>
                <a:latin typeface="Arial" panose="020B0604020202020204" pitchFamily="34" charset="0"/>
              </a:rPr>
              <a:t>https://</a:t>
            </a:r>
            <a:r>
              <a:rPr lang="en-US" b="0" i="0" dirty="0" err="1">
                <a:solidFill>
                  <a:srgbClr val="1F1F1F"/>
                </a:solidFill>
                <a:effectLst/>
                <a:latin typeface="Arial" panose="020B0604020202020204" pitchFamily="34" charset="0"/>
              </a:rPr>
              <a:t>www.electropages.com</a:t>
            </a:r>
            <a:r>
              <a:rPr lang="en-US" b="0" i="0" dirty="0">
                <a:solidFill>
                  <a:srgbClr val="1F1F1F"/>
                </a:solidFill>
                <a:effectLst/>
                <a:latin typeface="Arial" panose="020B0604020202020204" pitchFamily="34" charset="0"/>
              </a:rPr>
              <a:t>/blog/2024/09/understanding-global-e-waste-crisis</a:t>
            </a:r>
            <a:r>
              <a:rPr lang="en-US" b="0" i="0" u="none" baseline="0" dirty="0">
                <a:solidFill>
                  <a:srgbClr val="1F1F1F"/>
                </a:solidFill>
                <a:effectLst/>
                <a:latin typeface="Arial" panose="020B0604020202020204" pitchFamily="34" charset="0"/>
              </a:rPr>
              <a:t>(Electronics 2024)</a:t>
            </a:r>
            <a:endParaRPr lang="en-US" b="0" i="0" u="none" baseline="0" dirty="0"/>
          </a:p>
        </p:txBody>
      </p:sp>
      <p:sp>
        <p:nvSpPr>
          <p:cNvPr id="4" name="Slide Number Placeholder 3">
            <a:extLst>
              <a:ext uri="{FF2B5EF4-FFF2-40B4-BE49-F238E27FC236}">
                <a16:creationId xmlns:a16="http://schemas.microsoft.com/office/drawing/2014/main" id="{65CDD9BF-8CF7-9DEF-30DF-0576B3746023}"/>
              </a:ext>
            </a:extLst>
          </p:cNvPr>
          <p:cNvSpPr>
            <a:spLocks noGrp="1"/>
          </p:cNvSpPr>
          <p:nvPr>
            <p:ph type="sldNum" sz="quarter" idx="5"/>
          </p:nvPr>
        </p:nvSpPr>
        <p:spPr/>
        <p:txBody>
          <a:bodyPr/>
          <a:lstStyle/>
          <a:p>
            <a:fld id="{9A0CCFD4-A7F8-054B-8822-BC244B953582}" type="slidenum">
              <a:rPr lang="en-US" smtClean="0"/>
              <a:t>6</a:t>
            </a:fld>
            <a:endParaRPr lang="en-US"/>
          </a:p>
        </p:txBody>
      </p:sp>
    </p:spTree>
    <p:extLst>
      <p:ext uri="{BB962C8B-B14F-4D97-AF65-F5344CB8AC3E}">
        <p14:creationId xmlns:p14="http://schemas.microsoft.com/office/powerpoint/2010/main" val="213902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B7D0A-3EC9-A4D9-3D5B-B05A4BB9C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78F052-688A-64D6-6570-CD510833A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B6B36-4D36-43D6-B484-09D8EA98981B}"/>
              </a:ext>
            </a:extLst>
          </p:cNvPr>
          <p:cNvSpPr>
            <a:spLocks noGrp="1"/>
          </p:cNvSpPr>
          <p:nvPr>
            <p:ph type="body" idx="1"/>
          </p:nvPr>
        </p:nvSpPr>
        <p:spPr/>
        <p:txBody>
          <a:bodyPr/>
          <a:lstStyle/>
          <a:p>
            <a:pPr>
              <a:lnSpc>
                <a:spcPct val="107000"/>
              </a:lnSpc>
              <a:spcAft>
                <a:spcPts val="815"/>
              </a:spcAft>
            </a:pPr>
            <a:r>
              <a:rPr lang="en-US" kern="100" dirty="0">
                <a:latin typeface="Aptos" panose="020B0004020202020204" pitchFamily="34" charset="0"/>
                <a:ea typeface="Aptos" panose="020B0004020202020204" pitchFamily="34" charset="0"/>
                <a:cs typeface="Times New Roman" panose="02020603050405020304" pitchFamily="18" charset="0"/>
              </a:rPr>
              <a:t>An improperly disposed device can do harm to our local environment. Over time, these devices breakdown and leach out heavy metals like lead, mercury, cadmium and beryllium which can harm local wildlife and the environment. </a:t>
            </a:r>
            <a:r>
              <a:rPr lang="en-US" dirty="0">
                <a:solidFill>
                  <a:srgbClr val="404040"/>
                </a:solidFill>
                <a:latin typeface="Inter"/>
              </a:rPr>
              <a:t>, E-waste heaps in landfills release toxic chemicals into the groundwater, and this finds its way to nearby wells and freshwater bodies. </a:t>
            </a:r>
            <a:r>
              <a:rPr lang="en-US" kern="100" dirty="0">
                <a:latin typeface="Aptos" panose="020B0004020202020204" pitchFamily="34" charset="0"/>
                <a:ea typeface="Aptos" panose="020B0004020202020204" pitchFamily="34" charset="0"/>
                <a:cs typeface="Times New Roman" panose="02020603050405020304" pitchFamily="18" charset="0"/>
              </a:rPr>
              <a:t>Harmful chemicals can make their way to our water sources and end up harming people, too!</a:t>
            </a:r>
          </a:p>
          <a:p>
            <a:pPr>
              <a:lnSpc>
                <a:spcPct val="107000"/>
              </a:lnSpc>
              <a:spcAft>
                <a:spcPts val="815"/>
              </a:spcAft>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15"/>
              </a:spcAft>
            </a:pPr>
            <a:r>
              <a:rPr lang="en-US" kern="100" dirty="0">
                <a:latin typeface="Aptos" panose="020B0004020202020204" pitchFamily="34" charset="0"/>
                <a:ea typeface="Aptos" panose="020B0004020202020204" pitchFamily="34" charset="0"/>
                <a:cs typeface="Times New Roman" panose="02020603050405020304" pitchFamily="18" charset="0"/>
              </a:rPr>
              <a:t>In addition, critical materials like lithium and cobalt, can be extracted from e-waste and used again. This reduces the need to open new mines for these materials! Pollution overall can be reduced and less energy needs to be used for new product manufacturing.</a:t>
            </a:r>
          </a:p>
          <a:p>
            <a:pPr defTabSz="1044928">
              <a:defRPr/>
            </a:pPr>
            <a:endParaRPr lang="en-US" b="1" dirty="0">
              <a:solidFill>
                <a:srgbClr val="FF0000"/>
              </a:solidFill>
              <a:latin typeface="Inter"/>
            </a:endParaRPr>
          </a:p>
          <a:p>
            <a:pPr defTabSz="1044928">
              <a:defRPr/>
            </a:pPr>
            <a:endParaRPr lang="en-US" b="1" dirty="0">
              <a:solidFill>
                <a:srgbClr val="FF0000"/>
              </a:solidFill>
              <a:latin typeface="Inter"/>
            </a:endParaRPr>
          </a:p>
          <a:p>
            <a:pPr defTabSz="1044928">
              <a:defRPr/>
            </a:pPr>
            <a:endParaRPr lang="en-US" dirty="0"/>
          </a:p>
          <a:p>
            <a:endParaRPr lang="en-US" dirty="0"/>
          </a:p>
        </p:txBody>
      </p:sp>
      <p:sp>
        <p:nvSpPr>
          <p:cNvPr id="4" name="Slide Number Placeholder 3">
            <a:extLst>
              <a:ext uri="{FF2B5EF4-FFF2-40B4-BE49-F238E27FC236}">
                <a16:creationId xmlns:a16="http://schemas.microsoft.com/office/drawing/2014/main" id="{4E527F35-63CA-67F9-6B61-55C5AD9BB013}"/>
              </a:ext>
            </a:extLst>
          </p:cNvPr>
          <p:cNvSpPr>
            <a:spLocks noGrp="1"/>
          </p:cNvSpPr>
          <p:nvPr>
            <p:ph type="sldNum" sz="quarter" idx="5"/>
          </p:nvPr>
        </p:nvSpPr>
        <p:spPr/>
        <p:txBody>
          <a:bodyPr/>
          <a:lstStyle/>
          <a:p>
            <a:fld id="{9A0CCFD4-A7F8-054B-8822-BC244B953582}" type="slidenum">
              <a:rPr lang="en-US" smtClean="0"/>
              <a:t>7</a:t>
            </a:fld>
            <a:endParaRPr lang="en-US"/>
          </a:p>
        </p:txBody>
      </p:sp>
    </p:spTree>
    <p:extLst>
      <p:ext uri="{BB962C8B-B14F-4D97-AF65-F5344CB8AC3E}">
        <p14:creationId xmlns:p14="http://schemas.microsoft.com/office/powerpoint/2010/main" val="812388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3D7FD-D082-E78A-87DD-D77AECB6D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C0501-3D15-5BF2-7976-6CF5937A3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F577C2-A230-09C2-FD50-3F00F0475617}"/>
              </a:ext>
            </a:extLst>
          </p:cNvPr>
          <p:cNvSpPr>
            <a:spLocks noGrp="1"/>
          </p:cNvSpPr>
          <p:nvPr>
            <p:ph type="body" idx="1"/>
          </p:nvPr>
        </p:nvSpPr>
        <p:spPr/>
        <p:txBody>
          <a:bodyPr/>
          <a:lstStyle/>
          <a:p>
            <a:pPr defTabSz="931774">
              <a:defRPr/>
            </a:pPr>
            <a:r>
              <a:rPr lang="en-US" dirty="0"/>
              <a:t>(Ask the audience and engage with them)</a:t>
            </a:r>
          </a:p>
          <a:p>
            <a:r>
              <a:rPr lang="en-US" dirty="0"/>
              <a:t>Do you and your family recycle anything?</a:t>
            </a:r>
          </a:p>
          <a:p>
            <a:r>
              <a:rPr lang="en-US" dirty="0"/>
              <a:t>What are items in your home that you can recycle?</a:t>
            </a:r>
          </a:p>
        </p:txBody>
      </p:sp>
      <p:sp>
        <p:nvSpPr>
          <p:cNvPr id="4" name="Slide Number Placeholder 3">
            <a:extLst>
              <a:ext uri="{FF2B5EF4-FFF2-40B4-BE49-F238E27FC236}">
                <a16:creationId xmlns:a16="http://schemas.microsoft.com/office/drawing/2014/main" id="{E09A6870-50DC-6BBE-9A63-A2675992ACC4}"/>
              </a:ext>
            </a:extLst>
          </p:cNvPr>
          <p:cNvSpPr>
            <a:spLocks noGrp="1"/>
          </p:cNvSpPr>
          <p:nvPr>
            <p:ph type="sldNum" sz="quarter" idx="5"/>
          </p:nvPr>
        </p:nvSpPr>
        <p:spPr/>
        <p:txBody>
          <a:bodyPr/>
          <a:lstStyle/>
          <a:p>
            <a:fld id="{9A0CCFD4-A7F8-054B-8822-BC244B953582}" type="slidenum">
              <a:rPr lang="en-US" smtClean="0"/>
              <a:t>8</a:t>
            </a:fld>
            <a:endParaRPr lang="en-US"/>
          </a:p>
        </p:txBody>
      </p:sp>
    </p:spTree>
    <p:extLst>
      <p:ext uri="{BB962C8B-B14F-4D97-AF65-F5344CB8AC3E}">
        <p14:creationId xmlns:p14="http://schemas.microsoft.com/office/powerpoint/2010/main" val="392597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a:buSzPts val="1100"/>
            </a:pPr>
            <a:endParaRPr lang="en-US" dirty="0"/>
          </a:p>
          <a:p>
            <a:pPr>
              <a:buSzPts val="1100"/>
            </a:pPr>
            <a:endParaRPr lang="en-US" dirty="0"/>
          </a:p>
          <a:p>
            <a:pPr>
              <a:buSzPts val="1100"/>
            </a:pPr>
            <a:r>
              <a:rPr lang="en-US" dirty="0"/>
              <a:t>https://</a:t>
            </a:r>
            <a:r>
              <a:rPr lang="en-US" dirty="0" err="1"/>
              <a:t>www.americangeosciences.org</a:t>
            </a:r>
            <a:r>
              <a:rPr lang="en-US" dirty="0"/>
              <a:t>/critical-issues/</a:t>
            </a:r>
            <a:r>
              <a:rPr lang="en-US" dirty="0" err="1"/>
              <a:t>faq</a:t>
            </a:r>
            <a:r>
              <a:rPr lang="en-US" dirty="0"/>
              <a:t>/what-are-rare-earth-elements-and-why-are-they-important</a:t>
            </a:r>
          </a:p>
          <a:p>
            <a:pPr>
              <a:buSzPts val="1100"/>
            </a:pPr>
            <a:r>
              <a:rPr lang="en-US" dirty="0"/>
              <a:t>https://</a:t>
            </a:r>
            <a:r>
              <a:rPr lang="en-US" dirty="0" err="1"/>
              <a:t>science.howstuffworks.com</a:t>
            </a:r>
            <a:r>
              <a:rPr lang="en-US" dirty="0"/>
              <a:t>/environmental/earth/geology/</a:t>
            </a:r>
            <a:r>
              <a:rPr lang="en-US" dirty="0" err="1"/>
              <a:t>cobalt.htm</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a:t>Click to edit title</a:t>
            </a:r>
          </a:p>
          <a:p>
            <a:pPr lvl="1"/>
            <a:r>
              <a:rPr lang="en-US"/>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610926E-0A3C-C1B9-33F0-0FCC7333AFB3}"/>
              </a:ext>
            </a:extLst>
          </p:cNvPr>
          <p:cNvPicPr>
            <a:picLocks noChangeAspect="1"/>
          </p:cNvPicPr>
          <p:nvPr userDrawn="1"/>
        </p:nvPicPr>
        <p:blipFill>
          <a:blip r:embed="rId3"/>
          <a:stretch>
            <a:fillRect/>
          </a:stretch>
        </p:blipFill>
        <p:spPr>
          <a:xfrm>
            <a:off x="5804279" y="5913998"/>
            <a:ext cx="5842000" cy="469900"/>
          </a:xfrm>
          <a:prstGeom prst="rect">
            <a:avLst/>
          </a:prstGeom>
        </p:spPr>
      </p:pic>
    </p:spTree>
    <p:extLst>
      <p:ext uri="{BB962C8B-B14F-4D97-AF65-F5344CB8AC3E}">
        <p14:creationId xmlns:p14="http://schemas.microsoft.com/office/powerpoint/2010/main" val="2647419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tx1">
                    <a:lumMod val="65000"/>
                    <a:lumOff val="35000"/>
                  </a:schemeClr>
                </a:solidFill>
              </a:defRPr>
            </a:lvl1pPr>
          </a:lstStyle>
          <a:p>
            <a:r>
              <a:rPr lang="en-US"/>
              <a:t>Click photo icon below to insert picture</a:t>
            </a:r>
            <a:br>
              <a:rPr lang="en-US"/>
            </a:br>
            <a:r>
              <a:rPr lang="en-US"/>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Tree>
    <p:extLst>
      <p:ext uri="{BB962C8B-B14F-4D97-AF65-F5344CB8AC3E}">
        <p14:creationId xmlns:p14="http://schemas.microsoft.com/office/powerpoint/2010/main" val="546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389007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137438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4129341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625320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 2 </a:t>
            </a:r>
          </a:p>
        </p:txBody>
      </p:sp>
    </p:spTree>
    <p:extLst>
      <p:ext uri="{BB962C8B-B14F-4D97-AF65-F5344CB8AC3E}">
        <p14:creationId xmlns:p14="http://schemas.microsoft.com/office/powerpoint/2010/main" val="179008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Static">
    <p:spTree>
      <p:nvGrpSpPr>
        <p:cNvPr id="1" name=""/>
        <p:cNvGrpSpPr/>
        <p:nvPr/>
      </p:nvGrpSpPr>
      <p:grpSpPr>
        <a:xfrm>
          <a:off x="0" y="0"/>
          <a:ext cx="0" cy="0"/>
          <a:chOff x="0" y="0"/>
          <a:chExt cx="0" cy="0"/>
        </a:xfrm>
      </p:grpSpPr>
      <p:pic>
        <p:nvPicPr>
          <p:cNvPr id="10" name="07">
            <a:extLst>
              <a:ext uri="{FF2B5EF4-FFF2-40B4-BE49-F238E27FC236}">
                <a16:creationId xmlns:a16="http://schemas.microsoft.com/office/drawing/2014/main" id="{4647A912-5093-6043-8161-0D98167F24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36550"/>
            <a:ext cx="12192000" cy="6858000"/>
          </a:xfrm>
          <a:prstGeom prst="rect">
            <a:avLst/>
          </a:prstGeom>
        </p:spPr>
      </p:pic>
      <p:grpSp>
        <p:nvGrpSpPr>
          <p:cNvPr id="11" name="Bottom Bar">
            <a:extLst>
              <a:ext uri="{FF2B5EF4-FFF2-40B4-BE49-F238E27FC236}">
                <a16:creationId xmlns:a16="http://schemas.microsoft.com/office/drawing/2014/main" id="{DC935C4B-E372-E04B-8493-E90A79CBC7F4}"/>
              </a:ext>
            </a:extLst>
          </p:cNvPr>
          <p:cNvGrpSpPr/>
          <p:nvPr userDrawn="1"/>
        </p:nvGrpSpPr>
        <p:grpSpPr>
          <a:xfrm>
            <a:off x="0" y="6247747"/>
            <a:ext cx="12192000" cy="610252"/>
            <a:chOff x="0" y="6247747"/>
            <a:chExt cx="12192000" cy="610252"/>
          </a:xfrm>
        </p:grpSpPr>
        <p:sp>
          <p:nvSpPr>
            <p:cNvPr id="12" name="Rectangle 11">
              <a:extLst>
                <a:ext uri="{FF2B5EF4-FFF2-40B4-BE49-F238E27FC236}">
                  <a16:creationId xmlns:a16="http://schemas.microsoft.com/office/drawing/2014/main" id="{9A574F32-F3B5-224E-B6D3-DC767B30A5BE}"/>
                </a:ext>
              </a:extLst>
            </p:cNvPr>
            <p:cNvSpPr/>
            <p:nvPr/>
          </p:nvSpPr>
          <p:spPr>
            <a:xfrm>
              <a:off x="0" y="6334125"/>
              <a:ext cx="12192000" cy="523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EE050A-3114-2641-96C8-48D281A062A0}"/>
                </a:ext>
              </a:extLst>
            </p:cNvPr>
            <p:cNvSpPr/>
            <p:nvPr/>
          </p:nvSpPr>
          <p:spPr>
            <a:xfrm>
              <a:off x="0" y="6247747"/>
              <a:ext cx="12192000" cy="86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F59F24B-A93D-B046-B78A-2C31137D1AC5}"/>
              </a:ext>
            </a:extLst>
          </p:cNvPr>
          <p:cNvSpPr txBox="1"/>
          <p:nvPr userDrawn="1"/>
        </p:nvSpPr>
        <p:spPr>
          <a:xfrm>
            <a:off x="2872408" y="5178483"/>
            <a:ext cx="6447184" cy="577081"/>
          </a:xfrm>
          <a:prstGeom prst="rect">
            <a:avLst/>
          </a:prstGeom>
          <a:noFill/>
        </p:spPr>
        <p:txBody>
          <a:bodyPr wrap="square" rtlCol="0">
            <a:spAutoFit/>
          </a:bodyPr>
          <a:lstStyle/>
          <a:p>
            <a:pPr algn="ctr"/>
            <a:r>
              <a:rPr lang="en-US" sz="1050" i="1">
                <a:solidFill>
                  <a:schemeClr val="bg1">
                    <a:lumMod val="65000"/>
                  </a:schemeClr>
                </a:solidFill>
              </a:rPr>
              <a:t>Battelle Energy Alliance manages INL for the U.S. Department of Energy’s Office of Nuclear Energy. </a:t>
            </a:r>
            <a:br>
              <a:rPr lang="en-US" sz="1050" i="1">
                <a:solidFill>
                  <a:schemeClr val="bg1">
                    <a:lumMod val="65000"/>
                  </a:schemeClr>
                </a:solidFill>
              </a:rPr>
            </a:br>
            <a:r>
              <a:rPr lang="en-US" sz="1050" i="1">
                <a:solidFill>
                  <a:schemeClr val="bg1">
                    <a:lumMod val="65000"/>
                  </a:schemeClr>
                </a:solidFill>
              </a:rPr>
              <a:t>INL is the nation’s center for nuclear energy research and development, and also performs research </a:t>
            </a:r>
            <a:br>
              <a:rPr lang="en-US" sz="1050" i="1">
                <a:solidFill>
                  <a:schemeClr val="bg1">
                    <a:lumMod val="65000"/>
                  </a:schemeClr>
                </a:solidFill>
              </a:rPr>
            </a:br>
            <a:r>
              <a:rPr lang="en-US" sz="1050" i="1">
                <a:solidFill>
                  <a:schemeClr val="bg1">
                    <a:lumMod val="65000"/>
                  </a:schemeClr>
                </a:solidFill>
              </a:rPr>
              <a:t>in each of DOE’s strategic goal areas: energy, national security, science and the environment.</a:t>
            </a:r>
            <a:endParaRPr lang="en-US" sz="1050">
              <a:solidFill>
                <a:schemeClr val="bg1">
                  <a:lumMod val="65000"/>
                </a:schemeClr>
              </a:solidFill>
            </a:endParaRPr>
          </a:p>
        </p:txBody>
      </p:sp>
      <p:sp>
        <p:nvSpPr>
          <p:cNvPr id="15" name="Web Address">
            <a:extLst>
              <a:ext uri="{FF2B5EF4-FFF2-40B4-BE49-F238E27FC236}">
                <a16:creationId xmlns:a16="http://schemas.microsoft.com/office/drawing/2014/main" id="{53FCC0DF-9440-B040-A076-DF507B404D83}"/>
              </a:ext>
            </a:extLst>
          </p:cNvPr>
          <p:cNvSpPr txBox="1"/>
          <p:nvPr userDrawn="1"/>
        </p:nvSpPr>
        <p:spPr>
          <a:xfrm>
            <a:off x="4100945" y="6417425"/>
            <a:ext cx="3990109" cy="369332"/>
          </a:xfrm>
          <a:prstGeom prst="rect">
            <a:avLst/>
          </a:prstGeom>
          <a:noFill/>
        </p:spPr>
        <p:txBody>
          <a:bodyPr wrap="square" rtlCol="0">
            <a:spAutoFit/>
          </a:bodyPr>
          <a:lstStyle/>
          <a:p>
            <a:pPr algn="ctr"/>
            <a:r>
              <a:rPr lang="en-US" spc="60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1883443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764"/>
            <a:ext cx="10174777" cy="5379290"/>
          </a:xfrm>
          <a:prstGeom prst="rect">
            <a:avLst/>
          </a:prstGeom>
        </p:spPr>
      </p:pic>
      <p:sp>
        <p:nvSpPr>
          <p:cNvPr id="5" name="Rectangle 4">
            <a:extLst>
              <a:ext uri="{FF2B5EF4-FFF2-40B4-BE49-F238E27FC236}">
                <a16:creationId xmlns:a16="http://schemas.microsoft.com/office/drawing/2014/main" id="{3566EC07-D962-6647-8E4E-0283A02CE19B}"/>
              </a:ext>
            </a:extLst>
          </p:cNvPr>
          <p:cNvSpPr/>
          <p:nvPr userDrawn="1"/>
        </p:nvSpPr>
        <p:spPr>
          <a:xfrm>
            <a:off x="0" y="0"/>
            <a:ext cx="12192000" cy="5479712"/>
          </a:xfrm>
          <a:prstGeom prst="rect">
            <a:avLst/>
          </a:prstGeom>
          <a:gradFill>
            <a:gsLst>
              <a:gs pos="0">
                <a:schemeClr val="bg1">
                  <a:alpha val="0"/>
                </a:schemeClr>
              </a:gs>
              <a:gs pos="76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blue/green box bottom">
            <a:extLst>
              <a:ext uri="{FF2B5EF4-FFF2-40B4-BE49-F238E27FC236}">
                <a16:creationId xmlns:a16="http://schemas.microsoft.com/office/drawing/2014/main" id="{01F9400E-D49A-AA40-B4BD-53F03EC31D76}"/>
              </a:ext>
            </a:extLst>
          </p:cNvPr>
          <p:cNvGrpSpPr/>
          <p:nvPr userDrawn="1"/>
        </p:nvGrpSpPr>
        <p:grpSpPr>
          <a:xfrm>
            <a:off x="0" y="5340350"/>
            <a:ext cx="12192000" cy="1517650"/>
            <a:chOff x="0" y="5340350"/>
            <a:chExt cx="12192000" cy="1517650"/>
          </a:xfrm>
        </p:grpSpPr>
        <p:sp>
          <p:nvSpPr>
            <p:cNvPr id="11" name="Rectangle 10">
              <a:extLst>
                <a:ext uri="{FF2B5EF4-FFF2-40B4-BE49-F238E27FC236}">
                  <a16:creationId xmlns:a16="http://schemas.microsoft.com/office/drawing/2014/main" id="{7C04B8F3-C379-C04D-8634-1CDEC81586E2}"/>
                </a:ext>
              </a:extLst>
            </p:cNvPr>
            <p:cNvSpPr/>
            <p:nvPr userDrawn="1"/>
          </p:nvSpPr>
          <p:spPr bwMode="auto">
            <a:xfrm>
              <a:off x="0" y="5444519"/>
              <a:ext cx="12192000" cy="1413481"/>
            </a:xfrm>
            <a:prstGeom prst="rect">
              <a:avLst/>
            </a:prstGeom>
            <a:solidFill>
              <a:srgbClr val="0751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a:extLst>
                <a:ext uri="{FF2B5EF4-FFF2-40B4-BE49-F238E27FC236}">
                  <a16:creationId xmlns:a16="http://schemas.microsoft.com/office/drawing/2014/main" id="{003207E4-91BC-AB48-939F-AAC2AA29BF23}"/>
                </a:ext>
              </a:extLst>
            </p:cNvPr>
            <p:cNvSpPr/>
            <p:nvPr userDrawn="1"/>
          </p:nvSpPr>
          <p:spPr bwMode="auto">
            <a:xfrm>
              <a:off x="0" y="5340350"/>
              <a:ext cx="12192000" cy="104169"/>
            </a:xfrm>
            <a:prstGeom prst="rect">
              <a:avLst/>
            </a:prstGeom>
            <a:solidFill>
              <a:srgbClr val="8EC42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a:t>Click to edit title</a:t>
            </a:r>
          </a:p>
          <a:p>
            <a:pPr lvl="1"/>
            <a:r>
              <a:rPr lang="en-US"/>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610926E-0A3C-C1B9-33F0-0FCC7333AFB3}"/>
              </a:ext>
            </a:extLst>
          </p:cNvPr>
          <p:cNvPicPr>
            <a:picLocks noChangeAspect="1"/>
          </p:cNvPicPr>
          <p:nvPr userDrawn="1"/>
        </p:nvPicPr>
        <p:blipFill>
          <a:blip r:embed="rId3"/>
          <a:stretch>
            <a:fillRect/>
          </a:stretch>
        </p:blipFill>
        <p:spPr>
          <a:xfrm>
            <a:off x="5804279" y="5913998"/>
            <a:ext cx="5842000" cy="469900"/>
          </a:xfrm>
          <a:prstGeom prst="rect">
            <a:avLst/>
          </a:prstGeom>
        </p:spPr>
      </p:pic>
    </p:spTree>
    <p:extLst>
      <p:ext uri="{BB962C8B-B14F-4D97-AF65-F5344CB8AC3E}">
        <p14:creationId xmlns:p14="http://schemas.microsoft.com/office/powerpoint/2010/main" val="111562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Hex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A4BE5-FE46-EA43-B6B0-450DE02CC372}"/>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4764"/>
            <a:ext cx="10174777" cy="5379290"/>
          </a:xfrm>
          <a:prstGeom prst="rect">
            <a:avLst/>
          </a:prstGeom>
        </p:spPr>
      </p:pic>
      <p:sp>
        <p:nvSpPr>
          <p:cNvPr id="21" name="Text Placeholder 20">
            <a:extLst>
              <a:ext uri="{FF2B5EF4-FFF2-40B4-BE49-F238E27FC236}">
                <a16:creationId xmlns:a16="http://schemas.microsoft.com/office/drawing/2014/main" id="{E1DFF24A-6025-2847-8C93-29954BFB7B89}"/>
              </a:ext>
            </a:extLst>
          </p:cNvPr>
          <p:cNvSpPr>
            <a:spLocks noGrp="1"/>
          </p:cNvSpPr>
          <p:nvPr>
            <p:ph type="body" sz="quarter" idx="13" hasCustomPrompt="1"/>
          </p:nvPr>
        </p:nvSpPr>
        <p:spPr>
          <a:xfrm>
            <a:off x="2837144" y="2217074"/>
            <a:ext cx="9354855" cy="2292350"/>
          </a:xfrm>
          <a:noFill/>
        </p:spPr>
        <p:txBody>
          <a:bodyPr wrap="square" lIns="365760" tIns="822960" rIns="1097280" bIns="822960" anchor="ctr" anchorCtr="0">
            <a:noAutofit/>
          </a:bodyPr>
          <a:lstStyle>
            <a:lvl1pPr marL="0" indent="0">
              <a:buFont typeface="Arial" panose="020B0604020202020204" pitchFamily="34" charset="0"/>
              <a:buNone/>
              <a:tabLst/>
              <a:defRPr sz="3600" b="1" i="0">
                <a:solidFill>
                  <a:schemeClr val="tx2"/>
                </a:solidFill>
                <a:latin typeface="Arial" panose="020B0604020202020204" pitchFamily="34" charset="0"/>
                <a:cs typeface="Arial" panose="020B0604020202020204" pitchFamily="34" charset="0"/>
              </a:defRPr>
            </a:lvl1pPr>
            <a:lvl2pPr marL="9525" indent="0">
              <a:buFontTx/>
              <a:buNone/>
              <a:tabLst/>
              <a:defRPr sz="2400">
                <a:solidFill>
                  <a:schemeClr val="tx2"/>
                </a:solidFill>
                <a:latin typeface="Arial" panose="020B0604020202020204" pitchFamily="34" charset="0"/>
                <a:cs typeface="Arial" panose="020B0604020202020204" pitchFamily="34" charset="0"/>
              </a:defRPr>
            </a:lvl2pPr>
            <a:lvl3pPr marL="914400" indent="0">
              <a:buFontTx/>
              <a:buNone/>
              <a:defRPr/>
            </a:lvl3pPr>
            <a:lvl4pPr marL="1371600" indent="0">
              <a:buFontTx/>
              <a:buNone/>
              <a:defRPr/>
            </a:lvl4pPr>
            <a:lvl5pPr marL="1828800" indent="0">
              <a:buFontTx/>
              <a:buNone/>
              <a:defRPr/>
            </a:lvl5pPr>
          </a:lstStyle>
          <a:p>
            <a:pPr lvl="0"/>
            <a:r>
              <a:rPr lang="en-US"/>
              <a:t>Click to edit title</a:t>
            </a:r>
          </a:p>
          <a:p>
            <a:pPr lvl="1"/>
            <a:r>
              <a:rPr lang="en-US"/>
              <a:t>Click to edit subtitle</a:t>
            </a:r>
          </a:p>
        </p:txBody>
      </p:sp>
      <p:sp>
        <p:nvSpPr>
          <p:cNvPr id="16" name="Text Placeholder 46">
            <a:extLst>
              <a:ext uri="{FF2B5EF4-FFF2-40B4-BE49-F238E27FC236}">
                <a16:creationId xmlns:a16="http://schemas.microsoft.com/office/drawing/2014/main" id="{F11E7C5D-AAED-604F-85A8-6DB539F1F601}"/>
              </a:ext>
            </a:extLst>
          </p:cNvPr>
          <p:cNvSpPr>
            <a:spLocks noGrp="1"/>
          </p:cNvSpPr>
          <p:nvPr>
            <p:ph type="body" sz="quarter" idx="16"/>
          </p:nvPr>
        </p:nvSpPr>
        <p:spPr>
          <a:xfrm>
            <a:off x="670142" y="273297"/>
            <a:ext cx="2541981" cy="1392237"/>
          </a:xfrm>
          <a:effectLst/>
        </p:spPr>
        <p:txBody>
          <a:bodyPr lIns="0" rIns="0" bIns="0" anchor="b" anchorCtr="0">
            <a:noAutofit/>
          </a:bodyPr>
          <a:lstStyle>
            <a:lvl1pPr marL="7938" indent="0">
              <a:buFontTx/>
              <a:buNone/>
              <a:tabLst/>
              <a:defRPr sz="1600" b="1" i="0">
                <a:solidFill>
                  <a:schemeClr val="bg1"/>
                </a:solidFill>
                <a:latin typeface="Arial" panose="020B0604020202020204" pitchFamily="34" charset="0"/>
                <a:cs typeface="Arial" panose="020B0604020202020204" pitchFamily="34" charset="0"/>
              </a:defRPr>
            </a:lvl1pPr>
            <a:lvl2pPr marL="457200" indent="0">
              <a:buFontTx/>
              <a:buNone/>
              <a:defRPr b="0" i="0">
                <a:solidFill>
                  <a:schemeClr val="bg1"/>
                </a:solidFill>
                <a:latin typeface="Myriad Pro Cond" panose="020B0506030403020204" pitchFamily="34" charset="0"/>
              </a:defRPr>
            </a:lvl2pPr>
            <a:lvl3pPr marL="7938" indent="0">
              <a:buFontTx/>
              <a:buNone/>
              <a:tabLst/>
              <a:defRPr sz="1600" b="0" i="0">
                <a:solidFill>
                  <a:schemeClr val="bg1"/>
                </a:solidFill>
                <a:latin typeface="Arial" panose="020B0604020202020204" pitchFamily="34" charset="0"/>
                <a:cs typeface="Arial" panose="020B0604020202020204" pitchFamily="34" charset="0"/>
              </a:defRPr>
            </a:lvl3pPr>
            <a:lvl4pPr marL="1371600" indent="0">
              <a:buFontTx/>
              <a:buNone/>
              <a:defRPr b="0" i="0">
                <a:solidFill>
                  <a:schemeClr val="bg1"/>
                </a:solidFill>
                <a:latin typeface="Myriad Pro Cond" panose="020B0506030403020204" pitchFamily="34" charset="0"/>
              </a:defRPr>
            </a:lvl4pPr>
            <a:lvl5pPr marL="1828800" indent="0">
              <a:buFontTx/>
              <a:buNone/>
              <a:defRPr b="0" i="0">
                <a:solidFill>
                  <a:schemeClr val="bg1"/>
                </a:solidFill>
                <a:latin typeface="Myriad Pro Cond" panose="020B0506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5989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Hex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126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061193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itle Slide Hex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95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3840">
          <p15:clr>
            <a:srgbClr val="FBAE40"/>
          </p15:clr>
        </p15:guide>
        <p15:guide id="3" orient="horz" pos="1920">
          <p15:clr>
            <a:srgbClr val="FBAE40"/>
          </p15:clr>
        </p15:guide>
        <p15:guide id="4" pos="53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724263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846280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a:p>
            <a:endParaRPr lang="en-US"/>
          </a:p>
        </p:txBody>
      </p:sp>
    </p:spTree>
    <p:extLst>
      <p:ext uri="{BB962C8B-B14F-4D97-AF65-F5344CB8AC3E}">
        <p14:creationId xmlns:p14="http://schemas.microsoft.com/office/powerpoint/2010/main" val="630737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877788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268183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4117545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199452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Tree>
    <p:extLst>
      <p:ext uri="{BB962C8B-B14F-4D97-AF65-F5344CB8AC3E}">
        <p14:creationId xmlns:p14="http://schemas.microsoft.com/office/powerpoint/2010/main" val="1995134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ght 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tx1">
                    <a:lumMod val="65000"/>
                    <a:lumOff val="35000"/>
                  </a:schemeClr>
                </a:solidFill>
              </a:defRPr>
            </a:lvl1pPr>
          </a:lstStyle>
          <a:p>
            <a:r>
              <a:rPr lang="en-US"/>
              <a:t>Click photo icon below to insert picture</a:t>
            </a:r>
            <a:br>
              <a:rPr lang="en-US"/>
            </a:br>
            <a:r>
              <a:rPr lang="en-US"/>
              <a:t>(if replacing picture, you will have to reset your crop area)</a:t>
            </a:r>
          </a:p>
        </p:txBody>
      </p:sp>
      <p:sp>
        <p:nvSpPr>
          <p:cNvPr id="10" name="Title 1">
            <a:extLst>
              <a:ext uri="{FF2B5EF4-FFF2-40B4-BE49-F238E27FC236}">
                <a16:creationId xmlns:a16="http://schemas.microsoft.com/office/drawing/2014/main" id="{080018A3-14FE-A04B-A3B4-D9AA55483B48}"/>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Tree>
    <p:extLst>
      <p:ext uri="{BB962C8B-B14F-4D97-AF65-F5344CB8AC3E}">
        <p14:creationId xmlns:p14="http://schemas.microsoft.com/office/powerpoint/2010/main" val="206491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931340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ig Blue Box Bullets Righ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B96BB-242F-BC47-80BF-E45DB97245BA}"/>
              </a:ext>
            </a:extLst>
          </p:cNvPr>
          <p:cNvSpPr/>
          <p:nvPr userDrawn="1"/>
        </p:nvSpPr>
        <p:spPr>
          <a:xfrm>
            <a:off x="6843714" y="0"/>
            <a:ext cx="5346699" cy="6237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2FA9CB-507A-AA48-963A-8D5E37B7CF5B}"/>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79016F-99B0-6B40-B3F7-87F0068FC0E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DAHO NATIONAL LABORATORY">
            <a:extLst>
              <a:ext uri="{FF2B5EF4-FFF2-40B4-BE49-F238E27FC236}">
                <a16:creationId xmlns:a16="http://schemas.microsoft.com/office/drawing/2014/main" id="{BD942965-6C07-5D4A-809D-5FC754D5902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14" name="Title Placeholder BIG box blue right">
            <a:extLst>
              <a:ext uri="{FF2B5EF4-FFF2-40B4-BE49-F238E27FC236}">
                <a16:creationId xmlns:a16="http://schemas.microsoft.com/office/drawing/2014/main" id="{AB7EA1D9-8A57-3143-9688-4BB8599F986F}"/>
              </a:ext>
            </a:extLst>
          </p:cNvPr>
          <p:cNvSpPr>
            <a:spLocks noGrp="1"/>
          </p:cNvSpPr>
          <p:nvPr>
            <p:ph type="body" sz="quarter" idx="14" hasCustomPrompt="1"/>
          </p:nvPr>
        </p:nvSpPr>
        <p:spPr>
          <a:xfrm>
            <a:off x="6850063" y="0"/>
            <a:ext cx="5340350" cy="907549"/>
          </a:xfrm>
          <a:prstGeom prst="rect">
            <a:avLst/>
          </a:prstGeom>
          <a:noFill/>
        </p:spPr>
        <p:txBody>
          <a:bodyPr lIns="274320" tIns="365760" rIns="274320">
            <a:normAutofit/>
          </a:bodyPr>
          <a:lstStyle>
            <a:lvl1pPr marL="0" indent="0">
              <a:buFontTx/>
              <a:buNone/>
              <a:defRPr sz="3200" b="1" i="0">
                <a:solidFill>
                  <a:schemeClr val="bg1"/>
                </a:solidFill>
                <a:latin typeface="Arial" panose="020B0604020202020204" pitchFamily="34" charset="0"/>
                <a:cs typeface="Arial" panose="020B0604020202020204" pitchFamily="34"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box title</a:t>
            </a:r>
          </a:p>
        </p:txBody>
      </p:sp>
      <p:sp>
        <p:nvSpPr>
          <p:cNvPr id="15" name="Text Placeholder 2">
            <a:extLst>
              <a:ext uri="{FF2B5EF4-FFF2-40B4-BE49-F238E27FC236}">
                <a16:creationId xmlns:a16="http://schemas.microsoft.com/office/drawing/2014/main" id="{538B584E-1ECA-5646-9DA7-61B8110256F2}"/>
              </a:ext>
            </a:extLst>
          </p:cNvPr>
          <p:cNvSpPr>
            <a:spLocks noGrp="1"/>
          </p:cNvSpPr>
          <p:nvPr>
            <p:ph type="body" sz="quarter" idx="15" hasCustomPrompt="1"/>
          </p:nvPr>
        </p:nvSpPr>
        <p:spPr>
          <a:xfrm>
            <a:off x="7116947" y="1064712"/>
            <a:ext cx="4598987" cy="4515349"/>
          </a:xfrm>
          <a:prstGeom prst="rect">
            <a:avLst/>
          </a:prstGeom>
        </p:spPr>
        <p:txBody>
          <a:bodyPr lIns="0">
            <a:normAutofit/>
          </a:bodyPr>
          <a:lstStyle>
            <a:lvl1pPr marL="347663" indent="-342900">
              <a:buClr>
                <a:schemeClr val="bg1"/>
              </a:buClr>
              <a:tabLst/>
              <a:defRPr sz="24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bullet list</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16" name="Picture Placeholder">
            <a:extLst>
              <a:ext uri="{FF2B5EF4-FFF2-40B4-BE49-F238E27FC236}">
                <a16:creationId xmlns:a16="http://schemas.microsoft.com/office/drawing/2014/main" id="{6EF42CC7-103E-EA4C-89A2-543032DA331C}"/>
              </a:ext>
            </a:extLst>
          </p:cNvPr>
          <p:cNvSpPr>
            <a:spLocks noGrp="1"/>
          </p:cNvSpPr>
          <p:nvPr>
            <p:ph type="pic" sz="quarter" idx="13" hasCustomPrompt="1"/>
          </p:nvPr>
        </p:nvSpPr>
        <p:spPr>
          <a:xfrm>
            <a:off x="0" y="0"/>
            <a:ext cx="6843714" cy="6228267"/>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84690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223726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5992-890C-EC4B-B676-6CCEF133B8F2}"/>
              </a:ext>
            </a:extLst>
          </p:cNvPr>
          <p:cNvSpPr>
            <a:spLocks noGrp="1"/>
          </p:cNvSpPr>
          <p:nvPr>
            <p:ph type="title" hasCustomPrompt="1"/>
          </p:nvPr>
        </p:nvSpPr>
        <p:spPr>
          <a:xfrm>
            <a:off x="938150" y="1709738"/>
            <a:ext cx="10409299" cy="2852737"/>
          </a:xfrm>
        </p:spPr>
        <p:txBody>
          <a:bodyPr anchor="ctr" anchorCtr="0"/>
          <a:lstStyle>
            <a:lvl1pPr>
              <a:defRPr sz="4800"/>
            </a:lvl1pPr>
          </a:lstStyle>
          <a:p>
            <a:r>
              <a:rPr lang="en-US"/>
              <a:t>Click to edit title</a:t>
            </a:r>
          </a:p>
        </p:txBody>
      </p:sp>
      <p:sp>
        <p:nvSpPr>
          <p:cNvPr id="3" name="Text Placeholder 2">
            <a:extLst>
              <a:ext uri="{FF2B5EF4-FFF2-40B4-BE49-F238E27FC236}">
                <a16:creationId xmlns:a16="http://schemas.microsoft.com/office/drawing/2014/main" id="{E55303FD-B916-FD4E-85C2-3EBF655BC1FB}"/>
              </a:ext>
            </a:extLst>
          </p:cNvPr>
          <p:cNvSpPr>
            <a:spLocks noGrp="1"/>
          </p:cNvSpPr>
          <p:nvPr>
            <p:ph type="body" idx="1" hasCustomPrompt="1"/>
          </p:nvPr>
        </p:nvSpPr>
        <p:spPr>
          <a:xfrm>
            <a:off x="938150" y="4589463"/>
            <a:ext cx="104093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subhead</a:t>
            </a:r>
          </a:p>
        </p:txBody>
      </p:sp>
      <p:sp>
        <p:nvSpPr>
          <p:cNvPr id="4" name="Date Placeholder 3">
            <a:extLst>
              <a:ext uri="{FF2B5EF4-FFF2-40B4-BE49-F238E27FC236}">
                <a16:creationId xmlns:a16="http://schemas.microsoft.com/office/drawing/2014/main" id="{2C8FDE18-9616-B043-9C71-522DAD29B023}"/>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D832FF7A-5905-EB40-919B-9225D0871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7509E-6005-DB4B-9578-84532E5F8BFF}"/>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113684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1739901"/>
            <a:ext cx="5081650"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1739901"/>
            <a:ext cx="5081651" cy="4351338"/>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218800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0D34-E50C-7946-9657-29EA34F401D8}"/>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3FBFFB48-1F38-8C46-B4B3-0871CA9880E3}"/>
              </a:ext>
            </a:extLst>
          </p:cNvPr>
          <p:cNvSpPr>
            <a:spLocks noGrp="1"/>
          </p:cNvSpPr>
          <p:nvPr>
            <p:ph sz="half" idx="1" hasCustomPrompt="1"/>
          </p:nvPr>
        </p:nvSpPr>
        <p:spPr>
          <a:xfrm>
            <a:off x="938150" y="2412999"/>
            <a:ext cx="5081650" cy="3763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C7F5AB-BF51-4044-8164-B8ADFB34B0A6}"/>
              </a:ext>
            </a:extLst>
          </p:cNvPr>
          <p:cNvSpPr>
            <a:spLocks noGrp="1"/>
          </p:cNvSpPr>
          <p:nvPr>
            <p:ph sz="half" idx="2" hasCustomPrompt="1"/>
          </p:nvPr>
        </p:nvSpPr>
        <p:spPr>
          <a:xfrm>
            <a:off x="6272148" y="2412999"/>
            <a:ext cx="5081651" cy="376396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3E568-D8E9-CE46-B564-4CAF0B6E4511}"/>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6" name="Footer Placeholder 5">
            <a:extLst>
              <a:ext uri="{FF2B5EF4-FFF2-40B4-BE49-F238E27FC236}">
                <a16:creationId xmlns:a16="http://schemas.microsoft.com/office/drawing/2014/main" id="{7C3C80FD-FB7C-F246-A242-07AFCB295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DEBE-950D-C343-A00C-8D9FA1E33CE7}"/>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9" name="Text Placeholder 2">
            <a:extLst>
              <a:ext uri="{FF2B5EF4-FFF2-40B4-BE49-F238E27FC236}">
                <a16:creationId xmlns:a16="http://schemas.microsoft.com/office/drawing/2014/main" id="{172D795B-85F6-1F49-922A-F41317873070}"/>
              </a:ext>
            </a:extLst>
          </p:cNvPr>
          <p:cNvSpPr>
            <a:spLocks noGrp="1"/>
          </p:cNvSpPr>
          <p:nvPr>
            <p:ph type="body" idx="13" hasCustomPrompt="1"/>
          </p:nvPr>
        </p:nvSpPr>
        <p:spPr>
          <a:xfrm>
            <a:off x="938213"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 1</a:t>
            </a:r>
          </a:p>
        </p:txBody>
      </p:sp>
      <p:sp>
        <p:nvSpPr>
          <p:cNvPr id="10" name="Text Placeholder 4">
            <a:extLst>
              <a:ext uri="{FF2B5EF4-FFF2-40B4-BE49-F238E27FC236}">
                <a16:creationId xmlns:a16="http://schemas.microsoft.com/office/drawing/2014/main" id="{B4E34B4F-F908-104C-90F3-5135E2E8C74D}"/>
              </a:ext>
            </a:extLst>
          </p:cNvPr>
          <p:cNvSpPr>
            <a:spLocks noGrp="1"/>
          </p:cNvSpPr>
          <p:nvPr>
            <p:ph type="body" sz="quarter" idx="3" hasCustomPrompt="1"/>
          </p:nvPr>
        </p:nvSpPr>
        <p:spPr>
          <a:xfrm>
            <a:off x="6270625" y="1589087"/>
            <a:ext cx="5081587" cy="766763"/>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subhead 2 </a:t>
            </a:r>
          </a:p>
        </p:txBody>
      </p:sp>
    </p:spTree>
    <p:extLst>
      <p:ext uri="{BB962C8B-B14F-4D97-AF65-F5344CB8AC3E}">
        <p14:creationId xmlns:p14="http://schemas.microsoft.com/office/powerpoint/2010/main" val="2978250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Static">
    <p:spTree>
      <p:nvGrpSpPr>
        <p:cNvPr id="1" name=""/>
        <p:cNvGrpSpPr/>
        <p:nvPr/>
      </p:nvGrpSpPr>
      <p:grpSpPr>
        <a:xfrm>
          <a:off x="0" y="0"/>
          <a:ext cx="0" cy="0"/>
          <a:chOff x="0" y="0"/>
          <a:chExt cx="0" cy="0"/>
        </a:xfrm>
      </p:grpSpPr>
      <p:pic>
        <p:nvPicPr>
          <p:cNvPr id="10" name="07">
            <a:extLst>
              <a:ext uri="{FF2B5EF4-FFF2-40B4-BE49-F238E27FC236}">
                <a16:creationId xmlns:a16="http://schemas.microsoft.com/office/drawing/2014/main" id="{4647A912-5093-6043-8161-0D98167F24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336550"/>
            <a:ext cx="12192000" cy="6858000"/>
          </a:xfrm>
          <a:prstGeom prst="rect">
            <a:avLst/>
          </a:prstGeom>
        </p:spPr>
      </p:pic>
      <p:grpSp>
        <p:nvGrpSpPr>
          <p:cNvPr id="11" name="Bottom Bar">
            <a:extLst>
              <a:ext uri="{FF2B5EF4-FFF2-40B4-BE49-F238E27FC236}">
                <a16:creationId xmlns:a16="http://schemas.microsoft.com/office/drawing/2014/main" id="{DC935C4B-E372-E04B-8493-E90A79CBC7F4}"/>
              </a:ext>
            </a:extLst>
          </p:cNvPr>
          <p:cNvGrpSpPr/>
          <p:nvPr userDrawn="1"/>
        </p:nvGrpSpPr>
        <p:grpSpPr>
          <a:xfrm>
            <a:off x="0" y="6247747"/>
            <a:ext cx="12192000" cy="610252"/>
            <a:chOff x="0" y="6247747"/>
            <a:chExt cx="12192000" cy="610252"/>
          </a:xfrm>
        </p:grpSpPr>
        <p:sp>
          <p:nvSpPr>
            <p:cNvPr id="12" name="Rectangle 11">
              <a:extLst>
                <a:ext uri="{FF2B5EF4-FFF2-40B4-BE49-F238E27FC236}">
                  <a16:creationId xmlns:a16="http://schemas.microsoft.com/office/drawing/2014/main" id="{9A574F32-F3B5-224E-B6D3-DC767B30A5BE}"/>
                </a:ext>
              </a:extLst>
            </p:cNvPr>
            <p:cNvSpPr/>
            <p:nvPr/>
          </p:nvSpPr>
          <p:spPr>
            <a:xfrm>
              <a:off x="0" y="6334125"/>
              <a:ext cx="12192000" cy="523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EE050A-3114-2641-96C8-48D281A062A0}"/>
                </a:ext>
              </a:extLst>
            </p:cNvPr>
            <p:cNvSpPr/>
            <p:nvPr/>
          </p:nvSpPr>
          <p:spPr>
            <a:xfrm>
              <a:off x="0" y="6247747"/>
              <a:ext cx="12192000" cy="86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F59F24B-A93D-B046-B78A-2C31137D1AC5}"/>
              </a:ext>
            </a:extLst>
          </p:cNvPr>
          <p:cNvSpPr txBox="1"/>
          <p:nvPr userDrawn="1"/>
        </p:nvSpPr>
        <p:spPr>
          <a:xfrm>
            <a:off x="2872408" y="5178483"/>
            <a:ext cx="6447184" cy="577081"/>
          </a:xfrm>
          <a:prstGeom prst="rect">
            <a:avLst/>
          </a:prstGeom>
          <a:noFill/>
        </p:spPr>
        <p:txBody>
          <a:bodyPr wrap="square" rtlCol="0">
            <a:spAutoFit/>
          </a:bodyPr>
          <a:lstStyle/>
          <a:p>
            <a:pPr algn="ctr"/>
            <a:r>
              <a:rPr lang="en-US" sz="1050" i="1">
                <a:solidFill>
                  <a:schemeClr val="bg1">
                    <a:lumMod val="65000"/>
                  </a:schemeClr>
                </a:solidFill>
              </a:rPr>
              <a:t>Battelle Energy Alliance manages INL for the U.S. Department of Energy’s Office of Nuclear Energy. </a:t>
            </a:r>
            <a:br>
              <a:rPr lang="en-US" sz="1050" i="1">
                <a:solidFill>
                  <a:schemeClr val="bg1">
                    <a:lumMod val="65000"/>
                  </a:schemeClr>
                </a:solidFill>
              </a:rPr>
            </a:br>
            <a:r>
              <a:rPr lang="en-US" sz="1050" i="1">
                <a:solidFill>
                  <a:schemeClr val="bg1">
                    <a:lumMod val="65000"/>
                  </a:schemeClr>
                </a:solidFill>
              </a:rPr>
              <a:t>INL is the nation’s center for nuclear energy research and development, and also performs research </a:t>
            </a:r>
            <a:br>
              <a:rPr lang="en-US" sz="1050" i="1">
                <a:solidFill>
                  <a:schemeClr val="bg1">
                    <a:lumMod val="65000"/>
                  </a:schemeClr>
                </a:solidFill>
              </a:rPr>
            </a:br>
            <a:r>
              <a:rPr lang="en-US" sz="1050" i="1">
                <a:solidFill>
                  <a:schemeClr val="bg1">
                    <a:lumMod val="65000"/>
                  </a:schemeClr>
                </a:solidFill>
              </a:rPr>
              <a:t>in each of DOE’s strategic goal areas: energy, national security, science and the environment.</a:t>
            </a:r>
            <a:endParaRPr lang="en-US" sz="1050">
              <a:solidFill>
                <a:schemeClr val="bg1">
                  <a:lumMod val="65000"/>
                </a:schemeClr>
              </a:solidFill>
            </a:endParaRPr>
          </a:p>
        </p:txBody>
      </p:sp>
      <p:sp>
        <p:nvSpPr>
          <p:cNvPr id="15" name="Web Address">
            <a:extLst>
              <a:ext uri="{FF2B5EF4-FFF2-40B4-BE49-F238E27FC236}">
                <a16:creationId xmlns:a16="http://schemas.microsoft.com/office/drawing/2014/main" id="{53FCC0DF-9440-B040-A076-DF507B404D83}"/>
              </a:ext>
            </a:extLst>
          </p:cNvPr>
          <p:cNvSpPr txBox="1"/>
          <p:nvPr userDrawn="1"/>
        </p:nvSpPr>
        <p:spPr>
          <a:xfrm>
            <a:off x="4100945" y="6417425"/>
            <a:ext cx="3990109" cy="369332"/>
          </a:xfrm>
          <a:prstGeom prst="rect">
            <a:avLst/>
          </a:prstGeom>
          <a:noFill/>
        </p:spPr>
        <p:txBody>
          <a:bodyPr wrap="square" rtlCol="0">
            <a:spAutoFit/>
          </a:bodyPr>
          <a:lstStyle/>
          <a:p>
            <a:pPr algn="ctr"/>
            <a:r>
              <a:rPr lang="en-US" spc="600">
                <a:solidFill>
                  <a:schemeClr val="bg1">
                    <a:alpha val="50000"/>
                  </a:schemeClr>
                </a:solidFill>
                <a:latin typeface="Arial Narrow" panose="020B0604020202020204" pitchFamily="34" charset="0"/>
                <a:cs typeface="Arial Narrow" panose="020B0604020202020204" pitchFamily="34" charset="0"/>
              </a:rPr>
              <a:t>WWW.INL.GOV</a:t>
            </a:r>
          </a:p>
        </p:txBody>
      </p:sp>
    </p:spTree>
    <p:extLst>
      <p:ext uri="{BB962C8B-B14F-4D97-AF65-F5344CB8AC3E}">
        <p14:creationId xmlns:p14="http://schemas.microsoft.com/office/powerpoint/2010/main" val="873334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960000" y="489897"/>
            <a:ext cx="10272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3" name="Google Shape;33;p9"/>
          <p:cNvSpPr txBox="1">
            <a:spLocks noGrp="1"/>
          </p:cNvSpPr>
          <p:nvPr>
            <p:ph type="subTitle" idx="1"/>
          </p:nvPr>
        </p:nvSpPr>
        <p:spPr>
          <a:xfrm>
            <a:off x="2988733" y="1798333"/>
            <a:ext cx="6214800" cy="22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979000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9600" y="609600"/>
            <a:ext cx="10972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85646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6">
            <a:extLst>
              <a:ext uri="{FF2B5EF4-FFF2-40B4-BE49-F238E27FC236}">
                <a16:creationId xmlns:a16="http://schemas.microsoft.com/office/drawing/2014/main" id="{EE6D6083-77A6-334A-8C7F-A5F18D4F5F87}"/>
              </a:ext>
            </a:extLst>
          </p:cNvPr>
          <p:cNvSpPr>
            <a:spLocks noGrp="1"/>
          </p:cNvSpPr>
          <p:nvPr>
            <p:ph type="pic" sz="quarter" idx="13" hasCustomPrompt="1"/>
          </p:nvPr>
        </p:nvSpPr>
        <p:spPr>
          <a:xfrm>
            <a:off x="938213" y="1739901"/>
            <a:ext cx="10415587" cy="432752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chemeClr val="bg2"/>
              </a:buClr>
              <a:buSzTx/>
              <a:buFontTx/>
              <a:buNone/>
              <a:tabLst/>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a:p>
            <a:endParaRPr lang="en-US"/>
          </a:p>
        </p:txBody>
      </p:sp>
    </p:spTree>
    <p:extLst>
      <p:ext uri="{BB962C8B-B14F-4D97-AF65-F5344CB8AC3E}">
        <p14:creationId xmlns:p14="http://schemas.microsoft.com/office/powerpoint/2010/main" val="225413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Full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365512-1A58-B241-838D-EFAB0E25F8AF}"/>
              </a:ext>
            </a:extLst>
          </p:cNvPr>
          <p:cNvSpPr/>
          <p:nvPr userDrawn="1"/>
        </p:nvSpPr>
        <p:spPr>
          <a:xfrm>
            <a:off x="0" y="6335712"/>
            <a:ext cx="121920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E89965-9C98-C446-B0C8-8151A52702B5}"/>
              </a:ext>
            </a:extLst>
          </p:cNvPr>
          <p:cNvSpPr/>
          <p:nvPr userDrawn="1"/>
        </p:nvSpPr>
        <p:spPr>
          <a:xfrm>
            <a:off x="0" y="6237795"/>
            <a:ext cx="121920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DAHO NATIONAL LABORATORY">
            <a:extLst>
              <a:ext uri="{FF2B5EF4-FFF2-40B4-BE49-F238E27FC236}">
                <a16:creationId xmlns:a16="http://schemas.microsoft.com/office/drawing/2014/main" id="{C9B294FD-1F7F-4240-B2BD-1DD570DF2ECD}"/>
              </a:ext>
            </a:extLst>
          </p:cNvPr>
          <p:cNvPicPr>
            <a:picLocks noChangeAspect="1"/>
          </p:cNvPicPr>
          <p:nvPr userDrawn="1"/>
        </p:nvPicPr>
        <p:blipFill>
          <a:blip r:embed="rId2"/>
          <a:stretch>
            <a:fillRect/>
          </a:stretch>
        </p:blipFill>
        <p:spPr>
          <a:xfrm>
            <a:off x="8944584" y="6543675"/>
            <a:ext cx="2768600" cy="127000"/>
          </a:xfrm>
          <a:prstGeom prst="rect">
            <a:avLst/>
          </a:prstGeom>
        </p:spPr>
      </p:pic>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Tree>
    <p:extLst>
      <p:ext uri="{BB962C8B-B14F-4D97-AF65-F5344CB8AC3E}">
        <p14:creationId xmlns:p14="http://schemas.microsoft.com/office/powerpoint/2010/main" val="397865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6340345" y="1739901"/>
            <a:ext cx="5013454"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938150" y="1739901"/>
            <a:ext cx="5081650" cy="4207040"/>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181027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p:txBody>
          <a:bodyPr/>
          <a:lstStyle/>
          <a:p>
            <a:r>
              <a:rPr lang="en-US"/>
              <a:t>Click to edit title</a:t>
            </a:r>
            <a:br>
              <a:rPr lang="en-US"/>
            </a:br>
            <a:r>
              <a:rPr lang="en-US"/>
              <a:t>(Reduce font for title longer than 2 lines)</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50" y="1739901"/>
            <a:ext cx="5013454"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7" name="Picture Placeholder 5">
            <a:extLst>
              <a:ext uri="{FF2B5EF4-FFF2-40B4-BE49-F238E27FC236}">
                <a16:creationId xmlns:a16="http://schemas.microsoft.com/office/drawing/2014/main" id="{705329EE-4FB4-5A4D-AB92-8FB39F637855}"/>
              </a:ext>
            </a:extLst>
          </p:cNvPr>
          <p:cNvSpPr>
            <a:spLocks noGrp="1"/>
          </p:cNvSpPr>
          <p:nvPr>
            <p:ph type="pic" sz="quarter" idx="13" hasCustomPrompt="1"/>
          </p:nvPr>
        </p:nvSpPr>
        <p:spPr>
          <a:xfrm>
            <a:off x="6272149" y="1739901"/>
            <a:ext cx="5081650" cy="4207040"/>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39232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Box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5EE-7A70-7D44-877F-2A9D26623273}"/>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Tree>
    <p:extLst>
      <p:ext uri="{BB962C8B-B14F-4D97-AF65-F5344CB8AC3E}">
        <p14:creationId xmlns:p14="http://schemas.microsoft.com/office/powerpoint/2010/main" val="19912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Box Photo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D6444-081A-D54B-830B-A94153C0EF14}"/>
              </a:ext>
            </a:extLst>
          </p:cNvPr>
          <p:cNvSpPr>
            <a:spLocks noGrp="1"/>
          </p:cNvSpPr>
          <p:nvPr>
            <p:ph idx="1" hasCustomPrompt="1"/>
          </p:nvPr>
        </p:nvSpPr>
        <p:spPr>
          <a:xfrm>
            <a:off x="938149" y="1739901"/>
            <a:ext cx="6704153" cy="420704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E2218-371C-0D41-97AF-B220A81F8AD7}"/>
              </a:ext>
            </a:extLst>
          </p:cNvPr>
          <p:cNvSpPr>
            <a:spLocks noGrp="1"/>
          </p:cNvSpPr>
          <p:nvPr>
            <p:ph type="dt" sz="half" idx="10"/>
          </p:nvPr>
        </p:nvSpPr>
        <p:spPr/>
        <p:txBody>
          <a:bodyPr/>
          <a:lstStyle/>
          <a:p>
            <a:fld id="{27CD4A3B-E186-AB40-96C6-355AF9A6FE76}" type="datetimeFigureOut">
              <a:rPr lang="en-US" smtClean="0"/>
              <a:t>5/6/26</a:t>
            </a:fld>
            <a:endParaRPr lang="en-US"/>
          </a:p>
        </p:txBody>
      </p:sp>
      <p:sp>
        <p:nvSpPr>
          <p:cNvPr id="5" name="Footer Placeholder 4">
            <a:extLst>
              <a:ext uri="{FF2B5EF4-FFF2-40B4-BE49-F238E27FC236}">
                <a16:creationId xmlns:a16="http://schemas.microsoft.com/office/drawing/2014/main" id="{66B462E5-D969-3443-B549-CE7B6CCB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BC785-2799-4146-A523-CFA98FEB93BC}"/>
              </a:ext>
            </a:extLst>
          </p:cNvPr>
          <p:cNvSpPr>
            <a:spLocks noGrp="1"/>
          </p:cNvSpPr>
          <p:nvPr>
            <p:ph type="sldNum" sz="quarter" idx="12"/>
          </p:nvPr>
        </p:nvSpPr>
        <p:spPr/>
        <p:txBody>
          <a:bodyPr/>
          <a:lstStyle/>
          <a:p>
            <a:fld id="{82B577FA-F7D9-2C48-919F-F962E3BF952F}" type="slidenum">
              <a:rPr lang="en-US" smtClean="0"/>
              <a:t>‹#›</a:t>
            </a:fld>
            <a:endParaRPr lang="en-US"/>
          </a:p>
        </p:txBody>
      </p:sp>
      <p:sp>
        <p:nvSpPr>
          <p:cNvPr id="8" name="Rectangle 7">
            <a:extLst>
              <a:ext uri="{FF2B5EF4-FFF2-40B4-BE49-F238E27FC236}">
                <a16:creationId xmlns:a16="http://schemas.microsoft.com/office/drawing/2014/main" id="{9B2EB56D-A175-2340-8316-CB2D73FC70C2}"/>
              </a:ext>
            </a:extLst>
          </p:cNvPr>
          <p:cNvSpPr/>
          <p:nvPr userDrawn="1"/>
        </p:nvSpPr>
        <p:spPr>
          <a:xfrm>
            <a:off x="8465770" y="-1"/>
            <a:ext cx="3726230" cy="6237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5">
            <a:extLst>
              <a:ext uri="{FF2B5EF4-FFF2-40B4-BE49-F238E27FC236}">
                <a16:creationId xmlns:a16="http://schemas.microsoft.com/office/drawing/2014/main" id="{AEB60818-A426-D644-9EEA-D2FB1CBDFB58}"/>
              </a:ext>
            </a:extLst>
          </p:cNvPr>
          <p:cNvSpPr>
            <a:spLocks noGrp="1"/>
          </p:cNvSpPr>
          <p:nvPr>
            <p:ph type="pic" sz="quarter" idx="13" hasCustomPrompt="1"/>
          </p:nvPr>
        </p:nvSpPr>
        <p:spPr>
          <a:xfrm>
            <a:off x="8871283" y="522288"/>
            <a:ext cx="2919664" cy="4351338"/>
          </a:xfrm>
          <a:prstGeom prst="rect">
            <a:avLst/>
          </a:prstGeom>
        </p:spPr>
        <p:txBody>
          <a:bodyPr>
            <a:normAutofit/>
          </a:bodyPr>
          <a:lstStyle>
            <a:lvl1pPr marL="0" indent="0">
              <a:buFontTx/>
              <a:buNone/>
              <a:defRPr sz="2200">
                <a:solidFill>
                  <a:schemeClr val="bg1">
                    <a:lumMod val="65000"/>
                  </a:schemeClr>
                </a:solidFill>
              </a:defRPr>
            </a:lvl1pPr>
          </a:lstStyle>
          <a:p>
            <a:r>
              <a:rPr lang="en-US"/>
              <a:t>Click photo icon below to insert picture</a:t>
            </a:r>
            <a:br>
              <a:rPr lang="en-US"/>
            </a:br>
            <a:r>
              <a:rPr lang="en-US"/>
              <a:t>(if replacing picture, you will have to reset your crop area)</a:t>
            </a:r>
          </a:p>
        </p:txBody>
      </p:sp>
      <p:sp>
        <p:nvSpPr>
          <p:cNvPr id="10" name="Title 1">
            <a:extLst>
              <a:ext uri="{FF2B5EF4-FFF2-40B4-BE49-F238E27FC236}">
                <a16:creationId xmlns:a16="http://schemas.microsoft.com/office/drawing/2014/main" id="{2EFBD4CC-FEFF-654C-B1A3-229DA69D10FE}"/>
              </a:ext>
            </a:extLst>
          </p:cNvPr>
          <p:cNvSpPr>
            <a:spLocks noGrp="1"/>
          </p:cNvSpPr>
          <p:nvPr>
            <p:ph type="title" hasCustomPrompt="1"/>
          </p:nvPr>
        </p:nvSpPr>
        <p:spPr>
          <a:xfrm>
            <a:off x="938151" y="558602"/>
            <a:ext cx="6704151" cy="1005229"/>
          </a:xfrm>
        </p:spPr>
        <p:txBody>
          <a:bodyPr/>
          <a:lstStyle/>
          <a:p>
            <a:r>
              <a:rPr lang="en-US"/>
              <a:t>Click to edit title</a:t>
            </a:r>
            <a:br>
              <a:rPr lang="en-US"/>
            </a:br>
            <a:r>
              <a:rPr lang="en-US"/>
              <a:t>(2 lines max)</a:t>
            </a:r>
          </a:p>
        </p:txBody>
      </p:sp>
    </p:spTree>
    <p:extLst>
      <p:ext uri="{BB962C8B-B14F-4D97-AF65-F5344CB8AC3E}">
        <p14:creationId xmlns:p14="http://schemas.microsoft.com/office/powerpoint/2010/main" val="392473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1.e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EAE68D-24FC-6749-A309-042231DB68DA}"/>
              </a:ext>
            </a:extLst>
          </p:cNvPr>
          <p:cNvSpPr/>
          <p:nvPr userDrawn="1"/>
        </p:nvSpPr>
        <p:spPr>
          <a:xfrm>
            <a:off x="8465769" y="6237795"/>
            <a:ext cx="3726231"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18"/>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5/6/26</a:t>
            </a:fld>
            <a:endParaRPr lang="en-US"/>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a:p>
        </p:txBody>
      </p:sp>
      <p:grpSp>
        <p:nvGrpSpPr>
          <p:cNvPr id="15" name="blue/green box top">
            <a:extLst>
              <a:ext uri="{FF2B5EF4-FFF2-40B4-BE49-F238E27FC236}">
                <a16:creationId xmlns:a16="http://schemas.microsoft.com/office/drawing/2014/main" id="{2FE8E780-1DE8-B245-8215-3ECC2513C073}"/>
              </a:ext>
            </a:extLst>
          </p:cNvPr>
          <p:cNvGrpSpPr/>
          <p:nvPr userDrawn="1"/>
        </p:nvGrpSpPr>
        <p:grpSpPr>
          <a:xfrm>
            <a:off x="0" y="522288"/>
            <a:ext cx="744467" cy="547190"/>
            <a:chOff x="0" y="711956"/>
            <a:chExt cx="3721100" cy="620205"/>
          </a:xfrm>
        </p:grpSpPr>
        <p:sp>
          <p:nvSpPr>
            <p:cNvPr id="16" name="Rectangle 15">
              <a:extLst>
                <a:ext uri="{FF2B5EF4-FFF2-40B4-BE49-F238E27FC236}">
                  <a16:creationId xmlns:a16="http://schemas.microsoft.com/office/drawing/2014/main" id="{20A2A1D5-CB4B-1A40-8711-4F412AA9927B}"/>
                </a:ext>
              </a:extLst>
            </p:cNvPr>
            <p:cNvSpPr/>
            <p:nvPr userDrawn="1"/>
          </p:nvSpPr>
          <p:spPr>
            <a:xfrm rot="10800000">
              <a:off x="0" y="711956"/>
              <a:ext cx="3721100"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B5F476-DD08-5B45-A331-21193BD3472A}"/>
                </a:ext>
              </a:extLst>
            </p:cNvPr>
            <p:cNvSpPr/>
            <p:nvPr userDrawn="1"/>
          </p:nvSpPr>
          <p:spPr>
            <a:xfrm rot="10800000">
              <a:off x="0" y="1234244"/>
              <a:ext cx="3721100" cy="97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5166460"/>
      </p:ext>
    </p:extLst>
  </p:cSld>
  <p:clrMap bg1="lt1" tx1="dk1" bg2="lt2" tx2="dk2" accent1="accent1" accent2="accent2" accent3="accent3" accent4="accent4" accent5="accent5" accent6="accent6" hlink="hlink" folHlink="folHlink"/>
  <p:sldLayoutIdLst>
    <p:sldLayoutId id="2147483714" r:id="rId1"/>
    <p:sldLayoutId id="2147483694" r:id="rId2"/>
    <p:sldLayoutId id="2147483704" r:id="rId3"/>
    <p:sldLayoutId id="2147483705" r:id="rId4"/>
    <p:sldLayoutId id="2147483706" r:id="rId5"/>
    <p:sldLayoutId id="2147483707" r:id="rId6"/>
    <p:sldLayoutId id="2147483708" r:id="rId7"/>
    <p:sldLayoutId id="2147483710" r:id="rId8"/>
    <p:sldLayoutId id="2147483711" r:id="rId9"/>
    <p:sldLayoutId id="2147483712" r:id="rId10"/>
    <p:sldLayoutId id="2147483713" r:id="rId11"/>
    <p:sldLayoutId id="2147483695" r:id="rId12"/>
    <p:sldLayoutId id="2147483716" r:id="rId13"/>
    <p:sldLayoutId id="2147483696" r:id="rId14"/>
    <p:sldLayoutId id="2147483709" r:id="rId15"/>
    <p:sldLayoutId id="2147483715" r:id="rId16"/>
  </p:sldLayoutIdLst>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B3FEC5-4760-DC48-B91E-CFC0C33F63A9}"/>
              </a:ext>
            </a:extLst>
          </p:cNvPr>
          <p:cNvSpPr/>
          <p:nvPr userDrawn="1"/>
        </p:nvSpPr>
        <p:spPr>
          <a:xfrm>
            <a:off x="8465769" y="6335712"/>
            <a:ext cx="3726231" cy="522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DAHO NATIONAL LABORATORY">
            <a:extLst>
              <a:ext uri="{FF2B5EF4-FFF2-40B4-BE49-F238E27FC236}">
                <a16:creationId xmlns:a16="http://schemas.microsoft.com/office/drawing/2014/main" id="{C491F914-E346-2146-A51D-D37D67DBC113}"/>
              </a:ext>
            </a:extLst>
          </p:cNvPr>
          <p:cNvPicPr>
            <a:picLocks noChangeAspect="1"/>
          </p:cNvPicPr>
          <p:nvPr userDrawn="1"/>
        </p:nvPicPr>
        <p:blipFill>
          <a:blip r:embed="rId23"/>
          <a:stretch>
            <a:fillRect/>
          </a:stretch>
        </p:blipFill>
        <p:spPr>
          <a:xfrm>
            <a:off x="8944584" y="6543675"/>
            <a:ext cx="2768600" cy="127000"/>
          </a:xfrm>
          <a:prstGeom prst="rect">
            <a:avLst/>
          </a:prstGeom>
        </p:spPr>
      </p:pic>
      <p:sp>
        <p:nvSpPr>
          <p:cNvPr id="2" name="Title Placeholder 1">
            <a:extLst>
              <a:ext uri="{FF2B5EF4-FFF2-40B4-BE49-F238E27FC236}">
                <a16:creationId xmlns:a16="http://schemas.microsoft.com/office/drawing/2014/main" id="{D682502A-5BF2-8845-923F-AAF24377FEFD}"/>
              </a:ext>
            </a:extLst>
          </p:cNvPr>
          <p:cNvSpPr>
            <a:spLocks noGrp="1"/>
          </p:cNvSpPr>
          <p:nvPr>
            <p:ph type="title"/>
          </p:nvPr>
        </p:nvSpPr>
        <p:spPr>
          <a:xfrm>
            <a:off x="938151" y="558602"/>
            <a:ext cx="10415648" cy="1008797"/>
          </a:xfrm>
          <a:prstGeom prst="rect">
            <a:avLst/>
          </a:prstGeom>
        </p:spPr>
        <p:txBody>
          <a:bodyPr vert="horz" lIns="0" tIns="0" rIns="91440" bIns="45720" rtlCol="0" anchor="t" anchorCtr="0">
            <a:noAutofit/>
          </a:bodyPr>
          <a:lstStyle/>
          <a:p>
            <a:r>
              <a:rPr lang="en-US"/>
              <a:t>Click to edit Master title</a:t>
            </a:r>
          </a:p>
        </p:txBody>
      </p:sp>
      <p:sp>
        <p:nvSpPr>
          <p:cNvPr id="3" name="Text Placeholder 2">
            <a:extLst>
              <a:ext uri="{FF2B5EF4-FFF2-40B4-BE49-F238E27FC236}">
                <a16:creationId xmlns:a16="http://schemas.microsoft.com/office/drawing/2014/main" id="{3C7B4A4D-34FE-994A-AFE8-DCF682312F44}"/>
              </a:ext>
            </a:extLst>
          </p:cNvPr>
          <p:cNvSpPr>
            <a:spLocks noGrp="1"/>
          </p:cNvSpPr>
          <p:nvPr>
            <p:ph type="body" idx="1"/>
          </p:nvPr>
        </p:nvSpPr>
        <p:spPr>
          <a:xfrm>
            <a:off x="938150" y="1739901"/>
            <a:ext cx="10415649" cy="4351338"/>
          </a:xfrm>
          <a:prstGeom prst="rect">
            <a:avLst/>
          </a:prstGeom>
        </p:spPr>
        <p:txBody>
          <a:bodyPr vert="horz" lIns="0" tIns="0" rIns="91440" bIns="4572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0CF24-C629-E54C-BA9B-20518F01F087}"/>
              </a:ext>
            </a:extLst>
          </p:cNvPr>
          <p:cNvSpPr>
            <a:spLocks noGrp="1"/>
          </p:cNvSpPr>
          <p:nvPr>
            <p:ph type="dt" sz="half" idx="2"/>
          </p:nvPr>
        </p:nvSpPr>
        <p:spPr>
          <a:xfrm>
            <a:off x="6096001" y="6492875"/>
            <a:ext cx="1546302" cy="365125"/>
          </a:xfrm>
          <a:prstGeom prst="rect">
            <a:avLst/>
          </a:prstGeom>
        </p:spPr>
        <p:txBody>
          <a:bodyPr vert="horz" lIns="91440" tIns="45720" rIns="91440" bIns="155448" rtlCol="0" anchor="ctr"/>
          <a:lstStyle>
            <a:lvl1pPr algn="l">
              <a:defRPr sz="1000">
                <a:solidFill>
                  <a:schemeClr val="accent6">
                    <a:lumMod val="40000"/>
                    <a:lumOff val="60000"/>
                  </a:schemeClr>
                </a:solidFill>
                <a:latin typeface="Arial" panose="020B0604020202020204" pitchFamily="34" charset="0"/>
                <a:cs typeface="Arial" panose="020B0604020202020204" pitchFamily="34" charset="0"/>
              </a:defRPr>
            </a:lvl1pPr>
          </a:lstStyle>
          <a:p>
            <a:fld id="{27CD4A3B-E186-AB40-96C6-355AF9A6FE76}" type="datetimeFigureOut">
              <a:rPr lang="en-US" smtClean="0"/>
              <a:pPr/>
              <a:t>5/6/26</a:t>
            </a:fld>
            <a:endParaRPr lang="en-US"/>
          </a:p>
        </p:txBody>
      </p:sp>
      <p:sp>
        <p:nvSpPr>
          <p:cNvPr id="5" name="Footer Placeholder 4">
            <a:extLst>
              <a:ext uri="{FF2B5EF4-FFF2-40B4-BE49-F238E27FC236}">
                <a16:creationId xmlns:a16="http://schemas.microsoft.com/office/drawing/2014/main" id="{73334D85-E219-4F49-88C8-4DC17F06DE96}"/>
              </a:ext>
            </a:extLst>
          </p:cNvPr>
          <p:cNvSpPr>
            <a:spLocks noGrp="1"/>
          </p:cNvSpPr>
          <p:nvPr>
            <p:ph type="ftr" sz="quarter" idx="3"/>
          </p:nvPr>
        </p:nvSpPr>
        <p:spPr>
          <a:xfrm>
            <a:off x="938150" y="6492875"/>
            <a:ext cx="5060066" cy="365125"/>
          </a:xfrm>
          <a:prstGeom prst="rect">
            <a:avLst/>
          </a:prstGeom>
        </p:spPr>
        <p:txBody>
          <a:bodyPr vert="horz" lIns="91440" tIns="45720" rIns="91440" bIns="155448" rtlCol="0" anchor="ctr"/>
          <a:lstStyle>
            <a:lvl1pPr algn="ctr">
              <a:defRPr sz="1000">
                <a:solidFill>
                  <a:schemeClr val="accent6">
                    <a:lumMod val="40000"/>
                    <a:lumOff val="60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E57F2A8-2F01-4745-8AFB-4EEC8D271DA8}"/>
              </a:ext>
            </a:extLst>
          </p:cNvPr>
          <p:cNvSpPr>
            <a:spLocks noGrp="1"/>
          </p:cNvSpPr>
          <p:nvPr>
            <p:ph type="sldNum" sz="quarter" idx="4"/>
          </p:nvPr>
        </p:nvSpPr>
        <p:spPr>
          <a:xfrm>
            <a:off x="155020" y="6492875"/>
            <a:ext cx="434428" cy="365125"/>
          </a:xfrm>
          <a:prstGeom prst="rect">
            <a:avLst/>
          </a:prstGeom>
        </p:spPr>
        <p:txBody>
          <a:bodyPr vert="horz" lIns="91440" tIns="45720" rIns="91440" bIns="155448" rtlCol="0" anchor="ctr"/>
          <a:lstStyle>
            <a:lvl1pPr algn="ctr">
              <a:defRPr sz="1000" b="1">
                <a:solidFill>
                  <a:schemeClr val="accent6">
                    <a:lumMod val="40000"/>
                    <a:lumOff val="60000"/>
                  </a:schemeClr>
                </a:solidFill>
                <a:latin typeface="Arial" panose="020B0604020202020204" pitchFamily="34" charset="0"/>
                <a:cs typeface="Arial" panose="020B0604020202020204" pitchFamily="34" charset="0"/>
              </a:defRPr>
            </a:lvl1pPr>
          </a:lstStyle>
          <a:p>
            <a:fld id="{82B577FA-F7D9-2C48-919F-F962E3BF952F}" type="slidenum">
              <a:rPr lang="en-US" smtClean="0"/>
              <a:pPr/>
              <a:t>‹#›</a:t>
            </a:fld>
            <a:endParaRPr lang="en-US"/>
          </a:p>
        </p:txBody>
      </p:sp>
    </p:spTree>
    <p:extLst>
      <p:ext uri="{BB962C8B-B14F-4D97-AF65-F5344CB8AC3E}">
        <p14:creationId xmlns:p14="http://schemas.microsoft.com/office/powerpoint/2010/main" val="2211062615"/>
      </p:ext>
    </p:extLst>
  </p:cSld>
  <p:clrMap bg1="lt1" tx1="dk1" bg2="lt2" tx2="dk2" accent1="accent1" accent2="accent2" accent3="accent3" accent4="accent4" accent5="accent5" accent6="accent6" hlink="hlink" folHlink="folHlink"/>
  <p:sldLayoutIdLst>
    <p:sldLayoutId id="2147483718" r:id="rId1"/>
    <p:sldLayoutId id="2147483734" r:id="rId2"/>
    <p:sldLayoutId id="2147483735" r:id="rId3"/>
    <p:sldLayoutId id="2147483737"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6" r:id="rId20"/>
    <p:sldLayoutId id="2147483738" r:id="rId21"/>
  </p:sldLayoutIdLst>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22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k7bHflfCtXw?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7D27654-79BC-E01E-D4DA-437EBEB5BC16}"/>
              </a:ext>
            </a:extLst>
          </p:cNvPr>
          <p:cNvSpPr>
            <a:spLocks noGrp="1"/>
          </p:cNvSpPr>
          <p:nvPr>
            <p:ph type="title"/>
          </p:nvPr>
        </p:nvSpPr>
        <p:spPr/>
        <p:txBody>
          <a:bodyPr/>
          <a:lstStyle/>
          <a:p>
            <a:endParaRPr lang="en-US"/>
          </a:p>
        </p:txBody>
      </p:sp>
      <p:pic>
        <p:nvPicPr>
          <p:cNvPr id="16" name="Picture 15">
            <a:extLst>
              <a:ext uri="{FF2B5EF4-FFF2-40B4-BE49-F238E27FC236}">
                <a16:creationId xmlns:a16="http://schemas.microsoft.com/office/drawing/2014/main" id="{6B03F528-7035-AC37-2E66-D75C7B5901C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644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6CEE4D-8D8A-05B9-7A39-AD91814B25F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6CC6AE2A-ED31-9A02-4EDA-AC2B84869DDE}"/>
              </a:ext>
            </a:extLst>
          </p:cNvPr>
          <p:cNvSpPr>
            <a:spLocks noGrp="1"/>
          </p:cNvSpPr>
          <p:nvPr>
            <p:ph type="body" sz="quarter" idx="15"/>
          </p:nvPr>
        </p:nvSpPr>
        <p:spPr/>
        <p:txBody>
          <a:bodyPr/>
          <a:lstStyle/>
          <a:p>
            <a:endParaRPr lang="en-US"/>
          </a:p>
        </p:txBody>
      </p:sp>
      <p:pic>
        <p:nvPicPr>
          <p:cNvPr id="9" name="Picture 8">
            <a:extLst>
              <a:ext uri="{FF2B5EF4-FFF2-40B4-BE49-F238E27FC236}">
                <a16:creationId xmlns:a16="http://schemas.microsoft.com/office/drawing/2014/main" id="{173F345D-B73C-6395-5CDE-4A09CEB174A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3163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7064B2-CEA0-DE7A-BF23-64D962D557A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17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8E0C-1F12-128C-4ABA-266A1CEB08E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880369B-71D5-5EFB-E58C-22183CCCACA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71288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987D4-792F-4998-9D23-1E2774F44F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36EF12-189B-3B8D-FA74-D46484665413}"/>
              </a:ext>
            </a:extLst>
          </p:cNvPr>
          <p:cNvSpPr txBox="1"/>
          <p:nvPr/>
        </p:nvSpPr>
        <p:spPr>
          <a:xfrm>
            <a:off x="2218591" y="553171"/>
            <a:ext cx="77483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rgbClr val="3071BA"/>
                </a:solidFill>
                <a:cs typeface="Arial"/>
              </a:rPr>
              <a:t>Laptop Disassembly Activity</a:t>
            </a:r>
            <a:endParaRPr lang="en-US">
              <a:solidFill>
                <a:srgbClr val="3071BA"/>
              </a:solidFill>
              <a:cs typeface="Arial"/>
            </a:endParaRPr>
          </a:p>
        </p:txBody>
      </p:sp>
      <p:sp>
        <p:nvSpPr>
          <p:cNvPr id="8" name="TextBox 7">
            <a:extLst>
              <a:ext uri="{FF2B5EF4-FFF2-40B4-BE49-F238E27FC236}">
                <a16:creationId xmlns:a16="http://schemas.microsoft.com/office/drawing/2014/main" id="{C3E54717-3483-E9D7-AEFC-E5C3B79DD306}"/>
              </a:ext>
            </a:extLst>
          </p:cNvPr>
          <p:cNvSpPr txBox="1"/>
          <p:nvPr/>
        </p:nvSpPr>
        <p:spPr>
          <a:xfrm>
            <a:off x="542563" y="1521588"/>
            <a:ext cx="540875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panose="020B0604020202020204"/>
              </a:rPr>
              <a:t>In groups of 2-4, you will disassemble a recycled laptop to remove the battery.</a:t>
            </a:r>
            <a:endParaRPr lang="en-US"/>
          </a:p>
          <a:p>
            <a:pPr marL="285750" indent="-285750">
              <a:buFont typeface="Arial"/>
              <a:buChar char="•"/>
            </a:pPr>
            <a:endParaRPr lang="en-US">
              <a:cs typeface="Arial" panose="020B0604020202020204"/>
            </a:endParaRPr>
          </a:p>
          <a:p>
            <a:pPr marL="285750" indent="-285750">
              <a:buFont typeface="Arial"/>
              <a:buChar char="•"/>
            </a:pPr>
            <a:r>
              <a:rPr lang="en-US">
                <a:cs typeface="Arial" panose="020B0604020202020204"/>
              </a:rPr>
              <a:t>Once the battery is safely removed, take note of the critical material and</a:t>
            </a:r>
            <a:r>
              <a:rPr lang="en-US" b="1">
                <a:solidFill>
                  <a:schemeClr val="accent2">
                    <a:lumMod val="76000"/>
                  </a:schemeClr>
                </a:solidFill>
                <a:cs typeface="Arial" panose="020B0604020202020204"/>
              </a:rPr>
              <a:t> </a:t>
            </a:r>
            <a:r>
              <a:rPr lang="en-US" b="1">
                <a:solidFill>
                  <a:srgbClr val="3071BA"/>
                </a:solidFill>
                <a:cs typeface="Arial" panose="020B0604020202020204"/>
              </a:rPr>
              <a:t>read the question on the back of the battery</a:t>
            </a:r>
            <a:r>
              <a:rPr lang="en-US">
                <a:cs typeface="Arial" panose="020B0604020202020204"/>
              </a:rPr>
              <a:t>. We will go over them as a group.</a:t>
            </a:r>
          </a:p>
          <a:p>
            <a:pPr marL="285750" indent="-285750">
              <a:buFont typeface="Arial"/>
              <a:buChar char="•"/>
            </a:pPr>
            <a:endParaRPr lang="en-US">
              <a:cs typeface="Arial" panose="020B0604020202020204"/>
            </a:endParaRPr>
          </a:p>
          <a:p>
            <a:pPr marL="285750" indent="-285750">
              <a:buFont typeface="Arial"/>
              <a:buChar char="•"/>
            </a:pPr>
            <a:r>
              <a:rPr lang="en-US">
                <a:cs typeface="Arial" panose="020B0604020202020204"/>
              </a:rPr>
              <a:t>After, replace the battery and the screws.</a:t>
            </a:r>
          </a:p>
          <a:p>
            <a:pPr marL="285750" indent="-285750">
              <a:buFont typeface="Arial"/>
              <a:buChar char="•"/>
            </a:pPr>
            <a:endParaRPr lang="en-US">
              <a:cs typeface="Arial" panose="020B0604020202020204"/>
            </a:endParaRPr>
          </a:p>
          <a:p>
            <a:pPr marL="285750" indent="-285750">
              <a:buFont typeface="Arial"/>
              <a:buChar char="•"/>
            </a:pPr>
            <a:r>
              <a:rPr lang="en-US" b="1">
                <a:cs typeface="Arial" panose="020B0604020202020204"/>
              </a:rPr>
              <a:t>BE SAFE</a:t>
            </a:r>
            <a:r>
              <a:rPr lang="en-US">
                <a:cs typeface="Arial" panose="020B0604020202020204"/>
              </a:rPr>
              <a:t> and keep any loose screws neatly organized. </a:t>
            </a:r>
          </a:p>
        </p:txBody>
      </p:sp>
      <p:grpSp>
        <p:nvGrpSpPr>
          <p:cNvPr id="7" name="Google Shape;515;p37">
            <a:extLst>
              <a:ext uri="{FF2B5EF4-FFF2-40B4-BE49-F238E27FC236}">
                <a16:creationId xmlns:a16="http://schemas.microsoft.com/office/drawing/2014/main" id="{F9877723-6596-28D9-1F75-3CDDAE7CD371}"/>
              </a:ext>
            </a:extLst>
          </p:cNvPr>
          <p:cNvGrpSpPr/>
          <p:nvPr/>
        </p:nvGrpSpPr>
        <p:grpSpPr>
          <a:xfrm rot="145103" flipH="1">
            <a:off x="6232244" y="5018397"/>
            <a:ext cx="245560" cy="296245"/>
            <a:chOff x="1096838" y="391396"/>
            <a:chExt cx="245538" cy="296218"/>
          </a:xfrm>
        </p:grpSpPr>
        <p:sp>
          <p:nvSpPr>
            <p:cNvPr id="3" name="Google Shape;516;p37">
              <a:extLst>
                <a:ext uri="{FF2B5EF4-FFF2-40B4-BE49-F238E27FC236}">
                  <a16:creationId xmlns:a16="http://schemas.microsoft.com/office/drawing/2014/main" id="{D53342CE-8CA5-D2D0-95B3-48D01A6D7FC0}"/>
                </a:ext>
              </a:extLst>
            </p:cNvPr>
            <p:cNvSpPr/>
            <p:nvPr/>
          </p:nvSpPr>
          <p:spPr>
            <a:xfrm>
              <a:off x="1096838" y="391396"/>
              <a:ext cx="245538" cy="296218"/>
            </a:xfrm>
            <a:custGeom>
              <a:avLst/>
              <a:gdLst/>
              <a:ahLst/>
              <a:cxnLst/>
              <a:rect l="l" t="t" r="r" b="b"/>
              <a:pathLst>
                <a:path w="5620" h="6780" extrusionOk="0">
                  <a:moveTo>
                    <a:pt x="2259" y="1"/>
                  </a:moveTo>
                  <a:cubicBezTo>
                    <a:pt x="2201" y="1"/>
                    <a:pt x="2143" y="42"/>
                    <a:pt x="2153" y="116"/>
                  </a:cubicBezTo>
                  <a:cubicBezTo>
                    <a:pt x="2272" y="930"/>
                    <a:pt x="2257" y="1818"/>
                    <a:pt x="1847" y="2554"/>
                  </a:cubicBezTo>
                  <a:cubicBezTo>
                    <a:pt x="1495" y="3189"/>
                    <a:pt x="848" y="3674"/>
                    <a:pt x="107" y="3687"/>
                  </a:cubicBezTo>
                  <a:cubicBezTo>
                    <a:pt x="20" y="3689"/>
                    <a:pt x="1" y="3774"/>
                    <a:pt x="34" y="3836"/>
                  </a:cubicBezTo>
                  <a:cubicBezTo>
                    <a:pt x="19" y="3899"/>
                    <a:pt x="62" y="3982"/>
                    <a:pt x="146" y="3982"/>
                  </a:cubicBezTo>
                  <a:cubicBezTo>
                    <a:pt x="147" y="3982"/>
                    <a:pt x="148" y="3982"/>
                    <a:pt x="148" y="3982"/>
                  </a:cubicBezTo>
                  <a:cubicBezTo>
                    <a:pt x="249" y="3979"/>
                    <a:pt x="351" y="3977"/>
                    <a:pt x="453" y="3977"/>
                  </a:cubicBezTo>
                  <a:cubicBezTo>
                    <a:pt x="720" y="3977"/>
                    <a:pt x="989" y="3993"/>
                    <a:pt x="1248" y="4058"/>
                  </a:cubicBezTo>
                  <a:cubicBezTo>
                    <a:pt x="1603" y="4149"/>
                    <a:pt x="1901" y="4350"/>
                    <a:pt x="2126" y="4637"/>
                  </a:cubicBezTo>
                  <a:cubicBezTo>
                    <a:pt x="2599" y="5240"/>
                    <a:pt x="2713" y="6028"/>
                    <a:pt x="3026" y="6713"/>
                  </a:cubicBezTo>
                  <a:cubicBezTo>
                    <a:pt x="3034" y="6733"/>
                    <a:pt x="3046" y="6745"/>
                    <a:pt x="3061" y="6755"/>
                  </a:cubicBezTo>
                  <a:cubicBezTo>
                    <a:pt x="3079" y="6772"/>
                    <a:pt x="3103" y="6780"/>
                    <a:pt x="3128" y="6780"/>
                  </a:cubicBezTo>
                  <a:cubicBezTo>
                    <a:pt x="3186" y="6780"/>
                    <a:pt x="3248" y="6738"/>
                    <a:pt x="3243" y="6663"/>
                  </a:cubicBezTo>
                  <a:cubicBezTo>
                    <a:pt x="3196" y="5884"/>
                    <a:pt x="3194" y="5037"/>
                    <a:pt x="3637" y="4360"/>
                  </a:cubicBezTo>
                  <a:cubicBezTo>
                    <a:pt x="4063" y="3706"/>
                    <a:pt x="4799" y="3517"/>
                    <a:pt x="5519" y="3367"/>
                  </a:cubicBezTo>
                  <a:cubicBezTo>
                    <a:pt x="5600" y="3349"/>
                    <a:pt x="5619" y="3265"/>
                    <a:pt x="5594" y="3208"/>
                  </a:cubicBezTo>
                  <a:cubicBezTo>
                    <a:pt x="5608" y="3151"/>
                    <a:pt x="5584" y="3086"/>
                    <a:pt x="5508" y="3084"/>
                  </a:cubicBezTo>
                  <a:cubicBezTo>
                    <a:pt x="4752" y="3067"/>
                    <a:pt x="3924" y="2962"/>
                    <a:pt x="3351" y="2418"/>
                  </a:cubicBezTo>
                  <a:cubicBezTo>
                    <a:pt x="2720" y="1820"/>
                    <a:pt x="2545" y="921"/>
                    <a:pt x="2387" y="104"/>
                  </a:cubicBezTo>
                  <a:cubicBezTo>
                    <a:pt x="2380" y="69"/>
                    <a:pt x="2361" y="45"/>
                    <a:pt x="2336" y="32"/>
                  </a:cubicBezTo>
                  <a:cubicBezTo>
                    <a:pt x="2316" y="11"/>
                    <a:pt x="2287" y="1"/>
                    <a:pt x="2259" y="1"/>
                  </a:cubicBezTo>
                  <a:close/>
                </a:path>
              </a:pathLst>
            </a:custGeom>
            <a:solidFill>
              <a:schemeClr val="accent4"/>
            </a:solidFill>
            <a:ln w="76200" cap="flat" cmpd="sng">
              <a:solidFill>
                <a:schemeClr val="accent6"/>
              </a:solidFill>
              <a:prstDash val="solid"/>
              <a:round/>
              <a:headEnd type="none" w="sm" len="sm"/>
              <a:tailEnd type="none" w="sm" len="sm"/>
            </a:ln>
            <a:effectLst>
              <a:outerShdw dist="28575" dir="2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17;p37">
              <a:extLst>
                <a:ext uri="{FF2B5EF4-FFF2-40B4-BE49-F238E27FC236}">
                  <a16:creationId xmlns:a16="http://schemas.microsoft.com/office/drawing/2014/main" id="{5D5A690F-ED88-7B6E-9001-8237C0B5D627}"/>
                </a:ext>
              </a:extLst>
            </p:cNvPr>
            <p:cNvSpPr/>
            <p:nvPr/>
          </p:nvSpPr>
          <p:spPr>
            <a:xfrm>
              <a:off x="1096838" y="391396"/>
              <a:ext cx="245538" cy="296218"/>
            </a:xfrm>
            <a:custGeom>
              <a:avLst/>
              <a:gdLst/>
              <a:ahLst/>
              <a:cxnLst/>
              <a:rect l="l" t="t" r="r" b="b"/>
              <a:pathLst>
                <a:path w="5620" h="6780" extrusionOk="0">
                  <a:moveTo>
                    <a:pt x="2259" y="1"/>
                  </a:moveTo>
                  <a:cubicBezTo>
                    <a:pt x="2201" y="1"/>
                    <a:pt x="2143" y="42"/>
                    <a:pt x="2153" y="116"/>
                  </a:cubicBezTo>
                  <a:cubicBezTo>
                    <a:pt x="2272" y="930"/>
                    <a:pt x="2257" y="1818"/>
                    <a:pt x="1847" y="2554"/>
                  </a:cubicBezTo>
                  <a:cubicBezTo>
                    <a:pt x="1495" y="3189"/>
                    <a:pt x="848" y="3674"/>
                    <a:pt x="107" y="3687"/>
                  </a:cubicBezTo>
                  <a:cubicBezTo>
                    <a:pt x="20" y="3689"/>
                    <a:pt x="1" y="3774"/>
                    <a:pt x="34" y="3836"/>
                  </a:cubicBezTo>
                  <a:cubicBezTo>
                    <a:pt x="19" y="3899"/>
                    <a:pt x="62" y="3982"/>
                    <a:pt x="146" y="3982"/>
                  </a:cubicBezTo>
                  <a:cubicBezTo>
                    <a:pt x="147" y="3982"/>
                    <a:pt x="148" y="3982"/>
                    <a:pt x="148" y="3982"/>
                  </a:cubicBezTo>
                  <a:cubicBezTo>
                    <a:pt x="249" y="3979"/>
                    <a:pt x="351" y="3977"/>
                    <a:pt x="453" y="3977"/>
                  </a:cubicBezTo>
                  <a:cubicBezTo>
                    <a:pt x="720" y="3977"/>
                    <a:pt x="989" y="3993"/>
                    <a:pt x="1248" y="4058"/>
                  </a:cubicBezTo>
                  <a:cubicBezTo>
                    <a:pt x="1603" y="4149"/>
                    <a:pt x="1901" y="4350"/>
                    <a:pt x="2126" y="4637"/>
                  </a:cubicBezTo>
                  <a:cubicBezTo>
                    <a:pt x="2599" y="5240"/>
                    <a:pt x="2713" y="6028"/>
                    <a:pt x="3026" y="6713"/>
                  </a:cubicBezTo>
                  <a:cubicBezTo>
                    <a:pt x="3034" y="6733"/>
                    <a:pt x="3046" y="6745"/>
                    <a:pt x="3061" y="6755"/>
                  </a:cubicBezTo>
                  <a:cubicBezTo>
                    <a:pt x="3079" y="6772"/>
                    <a:pt x="3103" y="6780"/>
                    <a:pt x="3128" y="6780"/>
                  </a:cubicBezTo>
                  <a:cubicBezTo>
                    <a:pt x="3186" y="6780"/>
                    <a:pt x="3248" y="6738"/>
                    <a:pt x="3243" y="6663"/>
                  </a:cubicBezTo>
                  <a:cubicBezTo>
                    <a:pt x="3196" y="5884"/>
                    <a:pt x="3194" y="5037"/>
                    <a:pt x="3637" y="4360"/>
                  </a:cubicBezTo>
                  <a:cubicBezTo>
                    <a:pt x="4063" y="3706"/>
                    <a:pt x="4799" y="3517"/>
                    <a:pt x="5519" y="3367"/>
                  </a:cubicBezTo>
                  <a:cubicBezTo>
                    <a:pt x="5600" y="3349"/>
                    <a:pt x="5619" y="3265"/>
                    <a:pt x="5594" y="3208"/>
                  </a:cubicBezTo>
                  <a:cubicBezTo>
                    <a:pt x="5608" y="3151"/>
                    <a:pt x="5584" y="3086"/>
                    <a:pt x="5508" y="3084"/>
                  </a:cubicBezTo>
                  <a:cubicBezTo>
                    <a:pt x="4752" y="3067"/>
                    <a:pt x="3924" y="2962"/>
                    <a:pt x="3351" y="2418"/>
                  </a:cubicBezTo>
                  <a:cubicBezTo>
                    <a:pt x="2720" y="1820"/>
                    <a:pt x="2545" y="921"/>
                    <a:pt x="2387" y="104"/>
                  </a:cubicBezTo>
                  <a:cubicBezTo>
                    <a:pt x="2380" y="69"/>
                    <a:pt x="2361" y="45"/>
                    <a:pt x="2336" y="32"/>
                  </a:cubicBezTo>
                  <a:cubicBezTo>
                    <a:pt x="2316" y="11"/>
                    <a:pt x="2287" y="1"/>
                    <a:pt x="2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515;p37">
            <a:extLst>
              <a:ext uri="{FF2B5EF4-FFF2-40B4-BE49-F238E27FC236}">
                <a16:creationId xmlns:a16="http://schemas.microsoft.com/office/drawing/2014/main" id="{F0400B44-D0B5-D848-F244-1AA1AE805824}"/>
              </a:ext>
            </a:extLst>
          </p:cNvPr>
          <p:cNvGrpSpPr/>
          <p:nvPr/>
        </p:nvGrpSpPr>
        <p:grpSpPr>
          <a:xfrm rot="-960000" flipH="1">
            <a:off x="11190745" y="1224400"/>
            <a:ext cx="371982" cy="448901"/>
            <a:chOff x="1096838" y="391396"/>
            <a:chExt cx="245538" cy="296218"/>
          </a:xfrm>
        </p:grpSpPr>
        <p:sp>
          <p:nvSpPr>
            <p:cNvPr id="11" name="Google Shape;516;p37">
              <a:extLst>
                <a:ext uri="{FF2B5EF4-FFF2-40B4-BE49-F238E27FC236}">
                  <a16:creationId xmlns:a16="http://schemas.microsoft.com/office/drawing/2014/main" id="{4191AC67-8334-F404-40E7-F63AB420E166}"/>
                </a:ext>
              </a:extLst>
            </p:cNvPr>
            <p:cNvSpPr/>
            <p:nvPr/>
          </p:nvSpPr>
          <p:spPr>
            <a:xfrm>
              <a:off x="1096838" y="391396"/>
              <a:ext cx="245538" cy="296218"/>
            </a:xfrm>
            <a:custGeom>
              <a:avLst/>
              <a:gdLst/>
              <a:ahLst/>
              <a:cxnLst/>
              <a:rect l="l" t="t" r="r" b="b"/>
              <a:pathLst>
                <a:path w="5620" h="6780" extrusionOk="0">
                  <a:moveTo>
                    <a:pt x="2259" y="1"/>
                  </a:moveTo>
                  <a:cubicBezTo>
                    <a:pt x="2201" y="1"/>
                    <a:pt x="2143" y="42"/>
                    <a:pt x="2153" y="116"/>
                  </a:cubicBezTo>
                  <a:cubicBezTo>
                    <a:pt x="2272" y="930"/>
                    <a:pt x="2257" y="1818"/>
                    <a:pt x="1847" y="2554"/>
                  </a:cubicBezTo>
                  <a:cubicBezTo>
                    <a:pt x="1495" y="3189"/>
                    <a:pt x="848" y="3674"/>
                    <a:pt x="107" y="3687"/>
                  </a:cubicBezTo>
                  <a:cubicBezTo>
                    <a:pt x="20" y="3689"/>
                    <a:pt x="1" y="3774"/>
                    <a:pt x="34" y="3836"/>
                  </a:cubicBezTo>
                  <a:cubicBezTo>
                    <a:pt x="19" y="3899"/>
                    <a:pt x="62" y="3982"/>
                    <a:pt x="146" y="3982"/>
                  </a:cubicBezTo>
                  <a:cubicBezTo>
                    <a:pt x="147" y="3982"/>
                    <a:pt x="148" y="3982"/>
                    <a:pt x="148" y="3982"/>
                  </a:cubicBezTo>
                  <a:cubicBezTo>
                    <a:pt x="249" y="3979"/>
                    <a:pt x="351" y="3977"/>
                    <a:pt x="453" y="3977"/>
                  </a:cubicBezTo>
                  <a:cubicBezTo>
                    <a:pt x="720" y="3977"/>
                    <a:pt x="989" y="3993"/>
                    <a:pt x="1248" y="4058"/>
                  </a:cubicBezTo>
                  <a:cubicBezTo>
                    <a:pt x="1603" y="4149"/>
                    <a:pt x="1901" y="4350"/>
                    <a:pt x="2126" y="4637"/>
                  </a:cubicBezTo>
                  <a:cubicBezTo>
                    <a:pt x="2599" y="5240"/>
                    <a:pt x="2713" y="6028"/>
                    <a:pt x="3026" y="6713"/>
                  </a:cubicBezTo>
                  <a:cubicBezTo>
                    <a:pt x="3034" y="6733"/>
                    <a:pt x="3046" y="6745"/>
                    <a:pt x="3061" y="6755"/>
                  </a:cubicBezTo>
                  <a:cubicBezTo>
                    <a:pt x="3079" y="6772"/>
                    <a:pt x="3103" y="6780"/>
                    <a:pt x="3128" y="6780"/>
                  </a:cubicBezTo>
                  <a:cubicBezTo>
                    <a:pt x="3186" y="6780"/>
                    <a:pt x="3248" y="6738"/>
                    <a:pt x="3243" y="6663"/>
                  </a:cubicBezTo>
                  <a:cubicBezTo>
                    <a:pt x="3196" y="5884"/>
                    <a:pt x="3194" y="5037"/>
                    <a:pt x="3637" y="4360"/>
                  </a:cubicBezTo>
                  <a:cubicBezTo>
                    <a:pt x="4063" y="3706"/>
                    <a:pt x="4799" y="3517"/>
                    <a:pt x="5519" y="3367"/>
                  </a:cubicBezTo>
                  <a:cubicBezTo>
                    <a:pt x="5600" y="3349"/>
                    <a:pt x="5619" y="3265"/>
                    <a:pt x="5594" y="3208"/>
                  </a:cubicBezTo>
                  <a:cubicBezTo>
                    <a:pt x="5608" y="3151"/>
                    <a:pt x="5584" y="3086"/>
                    <a:pt x="5508" y="3084"/>
                  </a:cubicBezTo>
                  <a:cubicBezTo>
                    <a:pt x="4752" y="3067"/>
                    <a:pt x="3924" y="2962"/>
                    <a:pt x="3351" y="2418"/>
                  </a:cubicBezTo>
                  <a:cubicBezTo>
                    <a:pt x="2720" y="1820"/>
                    <a:pt x="2545" y="921"/>
                    <a:pt x="2387" y="104"/>
                  </a:cubicBezTo>
                  <a:cubicBezTo>
                    <a:pt x="2380" y="69"/>
                    <a:pt x="2361" y="45"/>
                    <a:pt x="2336" y="32"/>
                  </a:cubicBezTo>
                  <a:cubicBezTo>
                    <a:pt x="2316" y="11"/>
                    <a:pt x="2287" y="1"/>
                    <a:pt x="2259" y="1"/>
                  </a:cubicBezTo>
                  <a:close/>
                </a:path>
              </a:pathLst>
            </a:custGeom>
            <a:solidFill>
              <a:schemeClr val="accent4"/>
            </a:solidFill>
            <a:ln w="76200" cap="flat" cmpd="sng">
              <a:solidFill>
                <a:schemeClr val="accent6"/>
              </a:solidFill>
              <a:prstDash val="solid"/>
              <a:round/>
              <a:headEnd type="none" w="sm" len="sm"/>
              <a:tailEnd type="none" w="sm" len="sm"/>
            </a:ln>
            <a:effectLst>
              <a:outerShdw dist="28575" dir="2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17;p37">
              <a:extLst>
                <a:ext uri="{FF2B5EF4-FFF2-40B4-BE49-F238E27FC236}">
                  <a16:creationId xmlns:a16="http://schemas.microsoft.com/office/drawing/2014/main" id="{A57284B1-1019-C235-A48D-479022E9AC31}"/>
                </a:ext>
              </a:extLst>
            </p:cNvPr>
            <p:cNvSpPr/>
            <p:nvPr/>
          </p:nvSpPr>
          <p:spPr>
            <a:xfrm>
              <a:off x="1096838" y="391396"/>
              <a:ext cx="245538" cy="296218"/>
            </a:xfrm>
            <a:custGeom>
              <a:avLst/>
              <a:gdLst/>
              <a:ahLst/>
              <a:cxnLst/>
              <a:rect l="l" t="t" r="r" b="b"/>
              <a:pathLst>
                <a:path w="5620" h="6780" extrusionOk="0">
                  <a:moveTo>
                    <a:pt x="2259" y="1"/>
                  </a:moveTo>
                  <a:cubicBezTo>
                    <a:pt x="2201" y="1"/>
                    <a:pt x="2143" y="42"/>
                    <a:pt x="2153" y="116"/>
                  </a:cubicBezTo>
                  <a:cubicBezTo>
                    <a:pt x="2272" y="930"/>
                    <a:pt x="2257" y="1818"/>
                    <a:pt x="1847" y="2554"/>
                  </a:cubicBezTo>
                  <a:cubicBezTo>
                    <a:pt x="1495" y="3189"/>
                    <a:pt x="848" y="3674"/>
                    <a:pt x="107" y="3687"/>
                  </a:cubicBezTo>
                  <a:cubicBezTo>
                    <a:pt x="20" y="3689"/>
                    <a:pt x="1" y="3774"/>
                    <a:pt x="34" y="3836"/>
                  </a:cubicBezTo>
                  <a:cubicBezTo>
                    <a:pt x="19" y="3899"/>
                    <a:pt x="62" y="3982"/>
                    <a:pt x="146" y="3982"/>
                  </a:cubicBezTo>
                  <a:cubicBezTo>
                    <a:pt x="147" y="3982"/>
                    <a:pt x="148" y="3982"/>
                    <a:pt x="148" y="3982"/>
                  </a:cubicBezTo>
                  <a:cubicBezTo>
                    <a:pt x="249" y="3979"/>
                    <a:pt x="351" y="3977"/>
                    <a:pt x="453" y="3977"/>
                  </a:cubicBezTo>
                  <a:cubicBezTo>
                    <a:pt x="720" y="3977"/>
                    <a:pt x="989" y="3993"/>
                    <a:pt x="1248" y="4058"/>
                  </a:cubicBezTo>
                  <a:cubicBezTo>
                    <a:pt x="1603" y="4149"/>
                    <a:pt x="1901" y="4350"/>
                    <a:pt x="2126" y="4637"/>
                  </a:cubicBezTo>
                  <a:cubicBezTo>
                    <a:pt x="2599" y="5240"/>
                    <a:pt x="2713" y="6028"/>
                    <a:pt x="3026" y="6713"/>
                  </a:cubicBezTo>
                  <a:cubicBezTo>
                    <a:pt x="3034" y="6733"/>
                    <a:pt x="3046" y="6745"/>
                    <a:pt x="3061" y="6755"/>
                  </a:cubicBezTo>
                  <a:cubicBezTo>
                    <a:pt x="3079" y="6772"/>
                    <a:pt x="3103" y="6780"/>
                    <a:pt x="3128" y="6780"/>
                  </a:cubicBezTo>
                  <a:cubicBezTo>
                    <a:pt x="3186" y="6780"/>
                    <a:pt x="3248" y="6738"/>
                    <a:pt x="3243" y="6663"/>
                  </a:cubicBezTo>
                  <a:cubicBezTo>
                    <a:pt x="3196" y="5884"/>
                    <a:pt x="3194" y="5037"/>
                    <a:pt x="3637" y="4360"/>
                  </a:cubicBezTo>
                  <a:cubicBezTo>
                    <a:pt x="4063" y="3706"/>
                    <a:pt x="4799" y="3517"/>
                    <a:pt x="5519" y="3367"/>
                  </a:cubicBezTo>
                  <a:cubicBezTo>
                    <a:pt x="5600" y="3349"/>
                    <a:pt x="5619" y="3265"/>
                    <a:pt x="5594" y="3208"/>
                  </a:cubicBezTo>
                  <a:cubicBezTo>
                    <a:pt x="5608" y="3151"/>
                    <a:pt x="5584" y="3086"/>
                    <a:pt x="5508" y="3084"/>
                  </a:cubicBezTo>
                  <a:cubicBezTo>
                    <a:pt x="4752" y="3067"/>
                    <a:pt x="3924" y="2962"/>
                    <a:pt x="3351" y="2418"/>
                  </a:cubicBezTo>
                  <a:cubicBezTo>
                    <a:pt x="2720" y="1820"/>
                    <a:pt x="2545" y="921"/>
                    <a:pt x="2387" y="104"/>
                  </a:cubicBezTo>
                  <a:cubicBezTo>
                    <a:pt x="2380" y="69"/>
                    <a:pt x="2361" y="45"/>
                    <a:pt x="2336" y="32"/>
                  </a:cubicBezTo>
                  <a:cubicBezTo>
                    <a:pt x="2316" y="11"/>
                    <a:pt x="2287" y="1"/>
                    <a:pt x="2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02;p37">
            <a:extLst>
              <a:ext uri="{FF2B5EF4-FFF2-40B4-BE49-F238E27FC236}">
                <a16:creationId xmlns:a16="http://schemas.microsoft.com/office/drawing/2014/main" id="{44195A59-DD53-2D65-9B71-763DCE25D50F}"/>
              </a:ext>
            </a:extLst>
          </p:cNvPr>
          <p:cNvGrpSpPr/>
          <p:nvPr/>
        </p:nvGrpSpPr>
        <p:grpSpPr>
          <a:xfrm rot="478948">
            <a:off x="10721545" y="560492"/>
            <a:ext cx="160368" cy="193469"/>
            <a:chOff x="1096838" y="391396"/>
            <a:chExt cx="245538" cy="296218"/>
          </a:xfrm>
        </p:grpSpPr>
        <p:sp>
          <p:nvSpPr>
            <p:cNvPr id="18" name="Google Shape;503;p37">
              <a:extLst>
                <a:ext uri="{FF2B5EF4-FFF2-40B4-BE49-F238E27FC236}">
                  <a16:creationId xmlns:a16="http://schemas.microsoft.com/office/drawing/2014/main" id="{2C94D8CD-938C-0738-84C9-FE355BBA759D}"/>
                </a:ext>
              </a:extLst>
            </p:cNvPr>
            <p:cNvSpPr/>
            <p:nvPr/>
          </p:nvSpPr>
          <p:spPr>
            <a:xfrm>
              <a:off x="1096838" y="391396"/>
              <a:ext cx="245538" cy="296218"/>
            </a:xfrm>
            <a:custGeom>
              <a:avLst/>
              <a:gdLst/>
              <a:ahLst/>
              <a:cxnLst/>
              <a:rect l="l" t="t" r="r" b="b"/>
              <a:pathLst>
                <a:path w="5620" h="6780" extrusionOk="0">
                  <a:moveTo>
                    <a:pt x="2259" y="1"/>
                  </a:moveTo>
                  <a:cubicBezTo>
                    <a:pt x="2201" y="1"/>
                    <a:pt x="2143" y="42"/>
                    <a:pt x="2153" y="116"/>
                  </a:cubicBezTo>
                  <a:cubicBezTo>
                    <a:pt x="2272" y="930"/>
                    <a:pt x="2257" y="1818"/>
                    <a:pt x="1847" y="2554"/>
                  </a:cubicBezTo>
                  <a:cubicBezTo>
                    <a:pt x="1495" y="3189"/>
                    <a:pt x="848" y="3674"/>
                    <a:pt x="107" y="3687"/>
                  </a:cubicBezTo>
                  <a:cubicBezTo>
                    <a:pt x="20" y="3689"/>
                    <a:pt x="1" y="3774"/>
                    <a:pt x="34" y="3836"/>
                  </a:cubicBezTo>
                  <a:cubicBezTo>
                    <a:pt x="19" y="3899"/>
                    <a:pt x="62" y="3982"/>
                    <a:pt x="146" y="3982"/>
                  </a:cubicBezTo>
                  <a:cubicBezTo>
                    <a:pt x="147" y="3982"/>
                    <a:pt x="148" y="3982"/>
                    <a:pt x="148" y="3982"/>
                  </a:cubicBezTo>
                  <a:cubicBezTo>
                    <a:pt x="249" y="3979"/>
                    <a:pt x="351" y="3977"/>
                    <a:pt x="453" y="3977"/>
                  </a:cubicBezTo>
                  <a:cubicBezTo>
                    <a:pt x="720" y="3977"/>
                    <a:pt x="989" y="3993"/>
                    <a:pt x="1248" y="4058"/>
                  </a:cubicBezTo>
                  <a:cubicBezTo>
                    <a:pt x="1603" y="4149"/>
                    <a:pt x="1901" y="4350"/>
                    <a:pt x="2126" y="4637"/>
                  </a:cubicBezTo>
                  <a:cubicBezTo>
                    <a:pt x="2599" y="5240"/>
                    <a:pt x="2713" y="6028"/>
                    <a:pt x="3026" y="6713"/>
                  </a:cubicBezTo>
                  <a:cubicBezTo>
                    <a:pt x="3034" y="6733"/>
                    <a:pt x="3046" y="6745"/>
                    <a:pt x="3061" y="6755"/>
                  </a:cubicBezTo>
                  <a:cubicBezTo>
                    <a:pt x="3079" y="6772"/>
                    <a:pt x="3103" y="6780"/>
                    <a:pt x="3128" y="6780"/>
                  </a:cubicBezTo>
                  <a:cubicBezTo>
                    <a:pt x="3186" y="6780"/>
                    <a:pt x="3248" y="6738"/>
                    <a:pt x="3243" y="6663"/>
                  </a:cubicBezTo>
                  <a:cubicBezTo>
                    <a:pt x="3196" y="5884"/>
                    <a:pt x="3194" y="5037"/>
                    <a:pt x="3637" y="4360"/>
                  </a:cubicBezTo>
                  <a:cubicBezTo>
                    <a:pt x="4063" y="3706"/>
                    <a:pt x="4799" y="3517"/>
                    <a:pt x="5519" y="3367"/>
                  </a:cubicBezTo>
                  <a:cubicBezTo>
                    <a:pt x="5600" y="3349"/>
                    <a:pt x="5619" y="3265"/>
                    <a:pt x="5594" y="3208"/>
                  </a:cubicBezTo>
                  <a:cubicBezTo>
                    <a:pt x="5608" y="3151"/>
                    <a:pt x="5584" y="3086"/>
                    <a:pt x="5508" y="3084"/>
                  </a:cubicBezTo>
                  <a:cubicBezTo>
                    <a:pt x="4752" y="3067"/>
                    <a:pt x="3924" y="2962"/>
                    <a:pt x="3351" y="2418"/>
                  </a:cubicBezTo>
                  <a:cubicBezTo>
                    <a:pt x="2720" y="1820"/>
                    <a:pt x="2545" y="921"/>
                    <a:pt x="2387" y="104"/>
                  </a:cubicBezTo>
                  <a:cubicBezTo>
                    <a:pt x="2380" y="69"/>
                    <a:pt x="2361" y="45"/>
                    <a:pt x="2336" y="32"/>
                  </a:cubicBezTo>
                  <a:cubicBezTo>
                    <a:pt x="2316" y="11"/>
                    <a:pt x="2287" y="1"/>
                    <a:pt x="2259" y="1"/>
                  </a:cubicBezTo>
                  <a:close/>
                </a:path>
              </a:pathLst>
            </a:custGeom>
            <a:solidFill>
              <a:schemeClr val="accent4"/>
            </a:solidFill>
            <a:ln w="76200" cap="flat" cmpd="sng">
              <a:solidFill>
                <a:schemeClr val="accent6"/>
              </a:solidFill>
              <a:prstDash val="solid"/>
              <a:round/>
              <a:headEnd type="none" w="sm" len="sm"/>
              <a:tailEnd type="none" w="sm" len="sm"/>
            </a:ln>
            <a:effectLst>
              <a:outerShdw dist="28575" dir="2400000" algn="bl" rotWithShape="0">
                <a:schemeClr val="dk1">
                  <a:alpha val="6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4;p37">
              <a:extLst>
                <a:ext uri="{FF2B5EF4-FFF2-40B4-BE49-F238E27FC236}">
                  <a16:creationId xmlns:a16="http://schemas.microsoft.com/office/drawing/2014/main" id="{EE0E72E9-F630-13E3-3927-2D1A5A9419AA}"/>
                </a:ext>
              </a:extLst>
            </p:cNvPr>
            <p:cNvSpPr/>
            <p:nvPr/>
          </p:nvSpPr>
          <p:spPr>
            <a:xfrm>
              <a:off x="1096838" y="391396"/>
              <a:ext cx="245538" cy="296218"/>
            </a:xfrm>
            <a:custGeom>
              <a:avLst/>
              <a:gdLst/>
              <a:ahLst/>
              <a:cxnLst/>
              <a:rect l="l" t="t" r="r" b="b"/>
              <a:pathLst>
                <a:path w="5620" h="6780" extrusionOk="0">
                  <a:moveTo>
                    <a:pt x="2259" y="1"/>
                  </a:moveTo>
                  <a:cubicBezTo>
                    <a:pt x="2201" y="1"/>
                    <a:pt x="2143" y="42"/>
                    <a:pt x="2153" y="116"/>
                  </a:cubicBezTo>
                  <a:cubicBezTo>
                    <a:pt x="2272" y="930"/>
                    <a:pt x="2257" y="1818"/>
                    <a:pt x="1847" y="2554"/>
                  </a:cubicBezTo>
                  <a:cubicBezTo>
                    <a:pt x="1495" y="3189"/>
                    <a:pt x="848" y="3674"/>
                    <a:pt x="107" y="3687"/>
                  </a:cubicBezTo>
                  <a:cubicBezTo>
                    <a:pt x="20" y="3689"/>
                    <a:pt x="1" y="3774"/>
                    <a:pt x="34" y="3836"/>
                  </a:cubicBezTo>
                  <a:cubicBezTo>
                    <a:pt x="19" y="3899"/>
                    <a:pt x="62" y="3982"/>
                    <a:pt x="146" y="3982"/>
                  </a:cubicBezTo>
                  <a:cubicBezTo>
                    <a:pt x="147" y="3982"/>
                    <a:pt x="148" y="3982"/>
                    <a:pt x="148" y="3982"/>
                  </a:cubicBezTo>
                  <a:cubicBezTo>
                    <a:pt x="249" y="3979"/>
                    <a:pt x="351" y="3977"/>
                    <a:pt x="453" y="3977"/>
                  </a:cubicBezTo>
                  <a:cubicBezTo>
                    <a:pt x="720" y="3977"/>
                    <a:pt x="989" y="3993"/>
                    <a:pt x="1248" y="4058"/>
                  </a:cubicBezTo>
                  <a:cubicBezTo>
                    <a:pt x="1603" y="4149"/>
                    <a:pt x="1901" y="4350"/>
                    <a:pt x="2126" y="4637"/>
                  </a:cubicBezTo>
                  <a:cubicBezTo>
                    <a:pt x="2599" y="5240"/>
                    <a:pt x="2713" y="6028"/>
                    <a:pt x="3026" y="6713"/>
                  </a:cubicBezTo>
                  <a:cubicBezTo>
                    <a:pt x="3034" y="6733"/>
                    <a:pt x="3046" y="6745"/>
                    <a:pt x="3061" y="6755"/>
                  </a:cubicBezTo>
                  <a:cubicBezTo>
                    <a:pt x="3079" y="6772"/>
                    <a:pt x="3103" y="6780"/>
                    <a:pt x="3128" y="6780"/>
                  </a:cubicBezTo>
                  <a:cubicBezTo>
                    <a:pt x="3186" y="6780"/>
                    <a:pt x="3248" y="6738"/>
                    <a:pt x="3243" y="6663"/>
                  </a:cubicBezTo>
                  <a:cubicBezTo>
                    <a:pt x="3196" y="5884"/>
                    <a:pt x="3194" y="5037"/>
                    <a:pt x="3637" y="4360"/>
                  </a:cubicBezTo>
                  <a:cubicBezTo>
                    <a:pt x="4063" y="3706"/>
                    <a:pt x="4799" y="3517"/>
                    <a:pt x="5519" y="3367"/>
                  </a:cubicBezTo>
                  <a:cubicBezTo>
                    <a:pt x="5600" y="3349"/>
                    <a:pt x="5619" y="3265"/>
                    <a:pt x="5594" y="3208"/>
                  </a:cubicBezTo>
                  <a:cubicBezTo>
                    <a:pt x="5608" y="3151"/>
                    <a:pt x="5584" y="3086"/>
                    <a:pt x="5508" y="3084"/>
                  </a:cubicBezTo>
                  <a:cubicBezTo>
                    <a:pt x="4752" y="3067"/>
                    <a:pt x="3924" y="2962"/>
                    <a:pt x="3351" y="2418"/>
                  </a:cubicBezTo>
                  <a:cubicBezTo>
                    <a:pt x="2720" y="1820"/>
                    <a:pt x="2545" y="921"/>
                    <a:pt x="2387" y="104"/>
                  </a:cubicBezTo>
                  <a:cubicBezTo>
                    <a:pt x="2380" y="69"/>
                    <a:pt x="2361" y="45"/>
                    <a:pt x="2336" y="32"/>
                  </a:cubicBezTo>
                  <a:cubicBezTo>
                    <a:pt x="2316" y="11"/>
                    <a:pt x="2287" y="1"/>
                    <a:pt x="2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24B325B8-30E7-FA94-3B3A-B287AFBF8BD4}"/>
              </a:ext>
            </a:extLst>
          </p:cNvPr>
          <p:cNvPicPr>
            <a:picLocks noChangeAspect="1"/>
          </p:cNvPicPr>
          <p:nvPr/>
        </p:nvPicPr>
        <p:blipFill>
          <a:blip r:embed="rId2"/>
          <a:stretch>
            <a:fillRect/>
          </a:stretch>
        </p:blipFill>
        <p:spPr>
          <a:xfrm>
            <a:off x="6530197" y="1848232"/>
            <a:ext cx="4960932" cy="3016657"/>
          </a:xfrm>
          <a:prstGeom prst="rect">
            <a:avLst/>
          </a:prstGeom>
        </p:spPr>
      </p:pic>
    </p:spTree>
    <p:extLst>
      <p:ext uri="{BB962C8B-B14F-4D97-AF65-F5344CB8AC3E}">
        <p14:creationId xmlns:p14="http://schemas.microsoft.com/office/powerpoint/2010/main" val="30620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2"/>
        <p:cNvGrpSpPr/>
        <p:nvPr/>
      </p:nvGrpSpPr>
      <p:grpSpPr>
        <a:xfrm>
          <a:off x="0" y="0"/>
          <a:ext cx="0" cy="0"/>
          <a:chOff x="0" y="0"/>
          <a:chExt cx="0" cy="0"/>
        </a:xfrm>
      </p:grpSpPr>
      <p:pic>
        <p:nvPicPr>
          <p:cNvPr id="15" name="Picture 14">
            <a:extLst>
              <a:ext uri="{FF2B5EF4-FFF2-40B4-BE49-F238E27FC236}">
                <a16:creationId xmlns:a16="http://schemas.microsoft.com/office/drawing/2014/main" id="{18A5D82B-6C87-D038-9382-C6C8C90D9EF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96C15D-F355-41CA-E731-6B2A3345FEC2}"/>
              </a:ext>
            </a:extLst>
          </p:cNvPr>
          <p:cNvSpPr txBox="1"/>
          <p:nvPr/>
        </p:nvSpPr>
        <p:spPr>
          <a:xfrm>
            <a:off x="2962959" y="750545"/>
            <a:ext cx="6259855" cy="769441"/>
          </a:xfrm>
          <a:prstGeom prst="rect">
            <a:avLst/>
          </a:prstGeom>
          <a:noFill/>
        </p:spPr>
        <p:txBody>
          <a:bodyPr wrap="none" lIns="91440" tIns="45720" rIns="91440" bIns="45720" rtlCol="0" anchor="t">
            <a:spAutoFit/>
          </a:bodyPr>
          <a:lstStyle/>
          <a:p>
            <a:r>
              <a:rPr lang="en-US" sz="4400" b="1">
                <a:solidFill>
                  <a:schemeClr val="bg1"/>
                </a:solidFill>
              </a:rPr>
              <a:t>Start Recycling Today!</a:t>
            </a:r>
            <a:endParaRPr lang="en-US" sz="4400" b="1">
              <a:solidFill>
                <a:schemeClr val="bg1"/>
              </a:solidFill>
              <a:cs typeface="Arial"/>
            </a:endParaRPr>
          </a:p>
        </p:txBody>
      </p:sp>
      <p:pic>
        <p:nvPicPr>
          <p:cNvPr id="4" name="Picture 3">
            <a:extLst>
              <a:ext uri="{FF2B5EF4-FFF2-40B4-BE49-F238E27FC236}">
                <a16:creationId xmlns:a16="http://schemas.microsoft.com/office/drawing/2014/main" id="{EABDF2FF-9274-02A1-6424-1D90EEF96B9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623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7062E-BE82-4482-889B-9720514C43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24149F-38A2-EBD9-B22C-7F1F72B8C78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6920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E1330C-E1EA-DFA2-9E55-21F02359D740}"/>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a:stretch/>
        </p:blipFill>
        <p:spPr>
          <a:xfrm>
            <a:off x="9091450" y="220716"/>
            <a:ext cx="2869324" cy="4456387"/>
          </a:xfrm>
          <a:prstGeom prst="rect">
            <a:avLst/>
          </a:prstGeom>
        </p:spPr>
      </p:pic>
      <p:sp>
        <p:nvSpPr>
          <p:cNvPr id="3" name="Title 4">
            <a:extLst>
              <a:ext uri="{FF2B5EF4-FFF2-40B4-BE49-F238E27FC236}">
                <a16:creationId xmlns:a16="http://schemas.microsoft.com/office/drawing/2014/main" id="{B758C738-D49D-E461-E2EC-B8509C35197F}"/>
              </a:ext>
            </a:extLst>
          </p:cNvPr>
          <p:cNvSpPr txBox="1">
            <a:spLocks/>
          </p:cNvSpPr>
          <p:nvPr/>
        </p:nvSpPr>
        <p:spPr>
          <a:xfrm>
            <a:off x="9047930" y="4513706"/>
            <a:ext cx="2956364" cy="580687"/>
          </a:xfrm>
          <a:prstGeom prst="rect">
            <a:avLst/>
          </a:prstGeom>
        </p:spPr>
        <p:txBody>
          <a:bodyPr/>
          <a:lstStyle>
            <a:lvl1pPr algn="l" defTabSz="914286"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3200">
                <a:latin typeface="Century Gothic" panose="020B0502020202020204" pitchFamily="34" charset="0"/>
              </a:rPr>
              <a:t>Questions??</a:t>
            </a:r>
            <a:br>
              <a:rPr lang="en-US" sz="3200">
                <a:latin typeface="Century Gothic" panose="020B0502020202020204" pitchFamily="34" charset="0"/>
              </a:rPr>
            </a:br>
            <a:endParaRPr lang="en-US" sz="3200">
              <a:latin typeface="Century Gothic" panose="020B0502020202020204" pitchFamily="34" charset="0"/>
            </a:endParaRPr>
          </a:p>
        </p:txBody>
      </p:sp>
    </p:spTree>
    <p:extLst>
      <p:ext uri="{BB962C8B-B14F-4D97-AF65-F5344CB8AC3E}">
        <p14:creationId xmlns:p14="http://schemas.microsoft.com/office/powerpoint/2010/main" val="337376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C2AD-2794-72ED-70A5-942BBA256285}"/>
            </a:ext>
          </a:extLst>
        </p:cNvPr>
        <p:cNvGrpSpPr/>
        <p:nvPr/>
      </p:nvGrpSpPr>
      <p:grpSpPr>
        <a:xfrm>
          <a:off x="0" y="0"/>
          <a:ext cx="0" cy="0"/>
          <a:chOff x="0" y="0"/>
          <a:chExt cx="0" cy="0"/>
        </a:xfrm>
      </p:grpSpPr>
      <p:pic>
        <p:nvPicPr>
          <p:cNvPr id="1026" name="Picture 2" descr="Appointments 2 — Let's Play Indoor Playground">
            <a:extLst>
              <a:ext uri="{FF2B5EF4-FFF2-40B4-BE49-F238E27FC236}">
                <a16:creationId xmlns:a16="http://schemas.microsoft.com/office/drawing/2014/main" id="{51A0128F-6E46-171A-549B-DCCF6EAED873}"/>
              </a:ext>
            </a:extLst>
          </p:cNvPr>
          <p:cNvPicPr>
            <a:picLocks noChangeAspect="1" noChangeArrowheads="1"/>
          </p:cNvPicPr>
          <p:nvPr/>
        </p:nvPicPr>
        <p:blipFill>
          <a:blip r:embed="rId3">
            <a:alphaModFix amt="70000"/>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9390F9-72C0-46CB-2766-02CC17EB9F28}"/>
              </a:ext>
            </a:extLst>
          </p:cNvPr>
          <p:cNvSpPr txBox="1"/>
          <p:nvPr/>
        </p:nvSpPr>
        <p:spPr>
          <a:xfrm>
            <a:off x="4746811" y="4633255"/>
            <a:ext cx="2699657" cy="646331"/>
          </a:xfrm>
          <a:prstGeom prst="rect">
            <a:avLst/>
          </a:prstGeom>
          <a:noFill/>
        </p:spPr>
        <p:txBody>
          <a:bodyPr wrap="square" lIns="91440" tIns="45720" rIns="91440" bIns="45720" rtlCol="0" anchor="t">
            <a:spAutoFit/>
          </a:bodyPr>
          <a:lstStyle>
            <a:defPPr>
              <a:defRPr lang="en-US"/>
            </a:defPPr>
            <a:lvl1pPr>
              <a:defRPr sz="1600" b="1" i="0">
                <a:solidFill>
                  <a:schemeClr val="bg1">
                    <a:lumMod val="50000"/>
                  </a:schemeClr>
                </a:solidFill>
                <a:effectLst/>
              </a:defRPr>
            </a:lvl1pPr>
          </a:lstStyle>
          <a:p>
            <a:r>
              <a:rPr lang="en-US" sz="2000" dirty="0"/>
              <a:t>E-waste Trivia!!</a:t>
            </a:r>
            <a:endParaRPr lang="en-US" sz="2000" dirty="0">
              <a:cs typeface="Arial"/>
            </a:endParaRPr>
          </a:p>
          <a:p>
            <a:endParaRPr lang="en-US" dirty="0"/>
          </a:p>
        </p:txBody>
      </p:sp>
    </p:spTree>
    <p:extLst>
      <p:ext uri="{BB962C8B-B14F-4D97-AF65-F5344CB8AC3E}">
        <p14:creationId xmlns:p14="http://schemas.microsoft.com/office/powerpoint/2010/main" val="324517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13617AF-8D6A-0035-6BD6-31C75CC75E94}"/>
              </a:ext>
            </a:extLst>
          </p:cNvPr>
          <p:cNvSpPr txBox="1"/>
          <p:nvPr/>
        </p:nvSpPr>
        <p:spPr>
          <a:xfrm>
            <a:off x="0" y="806003"/>
            <a:ext cx="12192000" cy="646331"/>
          </a:xfrm>
          <a:prstGeom prst="rect">
            <a:avLst/>
          </a:prstGeom>
          <a:noFill/>
        </p:spPr>
        <p:txBody>
          <a:bodyPr wrap="square" rtlCol="0">
            <a:spAutoFit/>
          </a:bodyPr>
          <a:lstStyle/>
          <a:p>
            <a:pPr algn="ctr"/>
            <a:r>
              <a:rPr lang="en-US" sz="3600" b="1"/>
              <a:t>E-waste is defined as:</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E82B93B8-1891-CE78-1D2A-4DA073AB6E9C}"/>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4629571A-345B-CDDC-E9C0-D4D52669516E}"/>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3CFE9E83-23B3-0192-432B-C7DB67F3A573}"/>
              </a:ext>
            </a:extLst>
          </p:cNvPr>
          <p:cNvSpPr txBox="1"/>
          <p:nvPr/>
        </p:nvSpPr>
        <p:spPr>
          <a:xfrm>
            <a:off x="1413364" y="166410"/>
            <a:ext cx="6220556" cy="400110"/>
          </a:xfrm>
          <a:prstGeom prst="rect">
            <a:avLst/>
          </a:prstGeom>
          <a:noFill/>
        </p:spPr>
        <p:txBody>
          <a:bodyPr wrap="square">
            <a:spAutoFit/>
          </a:bodyPr>
          <a:lstStyle/>
          <a:p>
            <a:r>
              <a:rPr lang="en-US" sz="2000" b="1"/>
              <a:t>Question 1: </a:t>
            </a:r>
            <a:endParaRPr lang="en-US" sz="2000"/>
          </a:p>
        </p:txBody>
      </p:sp>
      <p:sp>
        <p:nvSpPr>
          <p:cNvPr id="9" name="TextBox 8">
            <a:extLst>
              <a:ext uri="{FF2B5EF4-FFF2-40B4-BE49-F238E27FC236}">
                <a16:creationId xmlns:a16="http://schemas.microsoft.com/office/drawing/2014/main" id="{E92D079E-D700-E37F-F8F7-CC3303E954D5}"/>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Everyday waste</a:t>
            </a:r>
          </a:p>
        </p:txBody>
      </p:sp>
      <p:sp>
        <p:nvSpPr>
          <p:cNvPr id="10" name="Retângulo 1">
            <a:extLst>
              <a:ext uri="{FF2B5EF4-FFF2-40B4-BE49-F238E27FC236}">
                <a16:creationId xmlns:a16="http://schemas.microsoft.com/office/drawing/2014/main" id="{59BC042C-8085-2EE2-2014-C1FD07465F03}"/>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2BD2BAEB-DDB2-2173-E4FA-4C31C1083A9F}"/>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A9242249-93B4-739C-78E0-3A74C4B63F0C}"/>
              </a:ext>
            </a:extLst>
          </p:cNvPr>
          <p:cNvSpPr txBox="1"/>
          <p:nvPr/>
        </p:nvSpPr>
        <p:spPr>
          <a:xfrm>
            <a:off x="1413364" y="4645529"/>
            <a:ext cx="3186434" cy="523220"/>
          </a:xfrm>
          <a:prstGeom prst="rect">
            <a:avLst/>
          </a:prstGeom>
          <a:noFill/>
        </p:spPr>
        <p:txBody>
          <a:bodyPr wrap="square" lIns="91440" tIns="45720" rIns="91440" bIns="45720" rtlCol="0" anchor="t">
            <a:spAutoFit/>
          </a:bodyPr>
          <a:lstStyle/>
          <a:p>
            <a:pPr algn="ctr"/>
            <a:r>
              <a:rPr lang="en-US" sz="2800" b="1">
                <a:solidFill>
                  <a:schemeClr val="bg1"/>
                </a:solidFill>
              </a:rPr>
              <a:t>Electric waste</a:t>
            </a:r>
          </a:p>
        </p:txBody>
      </p:sp>
      <p:sp>
        <p:nvSpPr>
          <p:cNvPr id="13" name="Retângulo 1">
            <a:extLst>
              <a:ext uri="{FF2B5EF4-FFF2-40B4-BE49-F238E27FC236}">
                <a16:creationId xmlns:a16="http://schemas.microsoft.com/office/drawing/2014/main" id="{11CA8B2E-8821-D5BF-6C24-2E14EEB0AE3C}"/>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5883E737-0416-7E43-895B-213BCE7A2CC7}"/>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54335DE6-D0C2-B0D0-5719-E87D78514642}"/>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Electronic waste</a:t>
            </a:r>
          </a:p>
        </p:txBody>
      </p:sp>
      <p:sp>
        <p:nvSpPr>
          <p:cNvPr id="28" name="Retângulo 1">
            <a:extLst>
              <a:ext uri="{FF2B5EF4-FFF2-40B4-BE49-F238E27FC236}">
                <a16:creationId xmlns:a16="http://schemas.microsoft.com/office/drawing/2014/main" id="{19A8C05F-44A4-564A-605A-F2E3959B22E4}"/>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F34A8DCF-310D-2F86-59CA-C6D0FD49DADB}"/>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82D6A035-BC63-E2CD-D501-E3F421DA531C}"/>
              </a:ext>
            </a:extLst>
          </p:cNvPr>
          <p:cNvSpPr txBox="1"/>
          <p:nvPr/>
        </p:nvSpPr>
        <p:spPr>
          <a:xfrm>
            <a:off x="7050440" y="4645529"/>
            <a:ext cx="3824866" cy="523220"/>
          </a:xfrm>
          <a:prstGeom prst="rect">
            <a:avLst/>
          </a:prstGeom>
          <a:noFill/>
        </p:spPr>
        <p:txBody>
          <a:bodyPr wrap="square" lIns="91440" tIns="45720" rIns="91440" bIns="45720" rtlCol="0" anchor="t">
            <a:spAutoFit/>
          </a:bodyPr>
          <a:lstStyle/>
          <a:p>
            <a:pPr algn="ctr"/>
            <a:r>
              <a:rPr lang="en-US" sz="2800" b="1">
                <a:solidFill>
                  <a:schemeClr val="bg1"/>
                </a:solidFill>
              </a:rPr>
              <a:t>Environmental waste</a:t>
            </a:r>
          </a:p>
        </p:txBody>
      </p:sp>
      <p:sp>
        <p:nvSpPr>
          <p:cNvPr id="2" name="Rectangle 1">
            <a:extLst>
              <a:ext uri="{FF2B5EF4-FFF2-40B4-BE49-F238E27FC236}">
                <a16:creationId xmlns:a16="http://schemas.microsoft.com/office/drawing/2014/main" id="{E6810ADB-04C1-F5B4-17D2-42CAA001EE63}"/>
              </a:ext>
            </a:extLst>
          </p:cNvPr>
          <p:cNvSpPr/>
          <p:nvPr/>
        </p:nvSpPr>
        <p:spPr>
          <a:xfrm>
            <a:off x="6096000" y="2471351"/>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64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xit" presetSubtype="10" fill="hold" grpId="0" nodeType="withEffect">
                                  <p:stCondLst>
                                    <p:cond delay="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4" presetClass="exit" presetSubtype="10" fill="hold" grpId="0" nodeType="withEffect">
                                  <p:stCondLst>
                                    <p:cond delay="0"/>
                                  </p:stCondLst>
                                  <p:childTnLst>
                                    <p:animEffect transition="out" filter="randombar(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4" presetClass="exit" presetSubtype="10" fill="hold" grpId="0" nodeType="withEffect">
                                  <p:stCondLst>
                                    <p:cond delay="0"/>
                                  </p:stCondLst>
                                  <p:childTnLst>
                                    <p:animEffect transition="out" filter="randombar(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4" presetClass="exit" presetSubtype="10" fill="hold" grpId="0" nodeType="with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4" presetClass="exit" presetSubtype="10" fill="hold" grpId="0" nodeType="withEffect">
                                  <p:stCondLst>
                                    <p:cond delay="0"/>
                                  </p:stCondLst>
                                  <p:childTnLst>
                                    <p:animEffect transition="out" filter="randombar(horizont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4" presetClass="exit" presetSubtype="10" fill="hold" grpId="0" nodeType="withEffect">
                                  <p:stCondLst>
                                    <p:cond delay="0"/>
                                  </p:stCondLst>
                                  <p:childTnLst>
                                    <p:animEffect transition="out" filter="randombar(horizontal)">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4" presetClass="exit" presetSubtype="10" fill="hold" grpId="0" nodeType="withEffect">
                                  <p:stCondLst>
                                    <p:cond delay="0"/>
                                  </p:stCondLst>
                                  <p:childTnLst>
                                    <p:animEffect transition="out" filter="randombar(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4" presetClass="exit" presetSubtype="10" fill="hold" grpId="0" nodeType="withEffect">
                                  <p:stCondLst>
                                    <p:cond delay="0"/>
                                  </p:stCondLst>
                                  <p:childTnLst>
                                    <p:animEffect transition="out" filter="randombar(horizontal)">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4" presetClass="exit" presetSubtype="10" fill="hold" grpId="0" nodeType="withEffect">
                                  <p:stCondLst>
                                    <p:cond delay="0"/>
                                  </p:stCondLst>
                                  <p:childTnLst>
                                    <p:animEffect transition="out" filter="randombar(horizontal)">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4" presetClass="exit" presetSubtype="10" fill="hold" grpId="0" nodeType="withEffect">
                                  <p:stCondLst>
                                    <p:cond delay="0"/>
                                  </p:stCondLst>
                                  <p:childTnLst>
                                    <p:animEffect transition="out" filter="randombar(horizontal)">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14" presetClass="exit" presetSubtype="10" fill="hold" grpId="0" nodeType="withEffect">
                                  <p:stCondLst>
                                    <p:cond delay="0"/>
                                  </p:stCondLst>
                                  <p:childTnLst>
                                    <p:animEffect transition="out" filter="randombar(horizontal)">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4" presetClass="exit" presetSubtype="10" fill="hold" grpId="0" nodeType="withEffect">
                                  <p:stCondLst>
                                    <p:cond delay="0"/>
                                  </p:stCondLst>
                                  <p:childTnLst>
                                    <p:animEffect transition="out" filter="randombar(horizontal)">
                                      <p:cBhvr>
                                        <p:cTn id="50" dur="500"/>
                                        <p:tgtEl>
                                          <p:spTgt spid="29"/>
                                        </p:tgtEl>
                                      </p:cBhvr>
                                    </p:animEffect>
                                    <p:set>
                                      <p:cBhvr>
                                        <p:cTn id="51" dur="1" fill="hold">
                                          <p:stCondLst>
                                            <p:cond delay="499"/>
                                          </p:stCondLst>
                                        </p:cTn>
                                        <p:tgtEl>
                                          <p:spTgt spid="29"/>
                                        </p:tgtEl>
                                        <p:attrNameLst>
                                          <p:attrName>style.visibility</p:attrName>
                                        </p:attrNameLst>
                                      </p:cBhvr>
                                      <p:to>
                                        <p:strVal val="hidden"/>
                                      </p:to>
                                    </p:set>
                                  </p:childTnLst>
                                </p:cTn>
                              </p:par>
                              <p:par>
                                <p:cTn id="52" presetID="14" presetClass="exit" presetSubtype="10" fill="hold" grpId="0" nodeType="withEffect">
                                  <p:stCondLst>
                                    <p:cond delay="0"/>
                                  </p:stCondLst>
                                  <p:childTnLst>
                                    <p:animEffect transition="out" filter="randombar(horizontal)">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p:bldP spid="9" grpId="0"/>
      <p:bldP spid="10" grpId="0" animBg="1"/>
      <p:bldP spid="11" grpId="0" animBg="1"/>
      <p:bldP spid="12" grpId="0"/>
      <p:bldP spid="13" grpId="0" animBg="1"/>
      <p:bldP spid="14" grpId="0" animBg="1"/>
      <p:bldP spid="16" grpId="0"/>
      <p:bldP spid="28" grpId="0" animBg="1"/>
      <p:bldP spid="29" grpId="0" animBg="1"/>
      <p:bldP spid="30" grpId="0"/>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73FDF-8A51-0BD9-1437-A29D80F95B95}"/>
            </a:ext>
          </a:extLst>
        </p:cNvPr>
        <p:cNvGrpSpPr/>
        <p:nvPr/>
      </p:nvGrpSpPr>
      <p:grpSpPr>
        <a:xfrm>
          <a:off x="0" y="0"/>
          <a:ext cx="0" cy="0"/>
          <a:chOff x="0" y="0"/>
          <a:chExt cx="0" cy="0"/>
        </a:xfrm>
      </p:grpSpPr>
      <p:pic>
        <p:nvPicPr>
          <p:cNvPr id="56" name="Picture 55">
            <a:extLst>
              <a:ext uri="{FF2B5EF4-FFF2-40B4-BE49-F238E27FC236}">
                <a16:creationId xmlns:a16="http://schemas.microsoft.com/office/drawing/2014/main" id="{3A4752B1-EC6F-8BEB-2652-CF673D69E2C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850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706EB-5928-5732-870E-5D2B39364F2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48BA823-4837-470E-A4F5-A0AE9A71CC11}"/>
              </a:ext>
            </a:extLst>
          </p:cNvPr>
          <p:cNvSpPr txBox="1"/>
          <p:nvPr/>
        </p:nvSpPr>
        <p:spPr>
          <a:xfrm>
            <a:off x="561105" y="806410"/>
            <a:ext cx="11587374" cy="1661993"/>
          </a:xfrm>
          <a:prstGeom prst="rect">
            <a:avLst/>
          </a:prstGeom>
          <a:noFill/>
        </p:spPr>
        <p:txBody>
          <a:bodyPr wrap="square" rtlCol="0">
            <a:spAutoFit/>
          </a:bodyPr>
          <a:lstStyle/>
          <a:p>
            <a:r>
              <a:rPr lang="en-US" sz="3400"/>
              <a:t>In 2023, 22.3% of global e-waste was collected and recycled. What percentage of e-waste was recycled in the U.S.?</a:t>
            </a:r>
            <a:endParaRPr lang="en-US" sz="34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6A031F9F-5BE8-040C-EC40-800BA78F6891}"/>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84F96898-0D9C-99BD-7886-EC86CC9CF2B2}"/>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EEB52881-3D44-69AE-FC91-22369FE6817F}"/>
              </a:ext>
            </a:extLst>
          </p:cNvPr>
          <p:cNvSpPr txBox="1"/>
          <p:nvPr/>
        </p:nvSpPr>
        <p:spPr>
          <a:xfrm>
            <a:off x="1413364" y="166410"/>
            <a:ext cx="6220556" cy="400110"/>
          </a:xfrm>
          <a:prstGeom prst="rect">
            <a:avLst/>
          </a:prstGeom>
          <a:noFill/>
        </p:spPr>
        <p:txBody>
          <a:bodyPr wrap="square">
            <a:spAutoFit/>
          </a:bodyPr>
          <a:lstStyle/>
          <a:p>
            <a:r>
              <a:rPr lang="en-US" sz="2000" b="1"/>
              <a:t>Question 2: </a:t>
            </a:r>
            <a:endParaRPr lang="en-US" sz="2000"/>
          </a:p>
        </p:txBody>
      </p:sp>
      <p:sp>
        <p:nvSpPr>
          <p:cNvPr id="9" name="TextBox 8">
            <a:extLst>
              <a:ext uri="{FF2B5EF4-FFF2-40B4-BE49-F238E27FC236}">
                <a16:creationId xmlns:a16="http://schemas.microsoft.com/office/drawing/2014/main" id="{39BAF6D6-EA21-550B-8902-43934AA46122}"/>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25%</a:t>
            </a:r>
          </a:p>
        </p:txBody>
      </p:sp>
      <p:sp>
        <p:nvSpPr>
          <p:cNvPr id="10" name="Retângulo 1">
            <a:extLst>
              <a:ext uri="{FF2B5EF4-FFF2-40B4-BE49-F238E27FC236}">
                <a16:creationId xmlns:a16="http://schemas.microsoft.com/office/drawing/2014/main" id="{5A8DE2F1-F732-8B76-38FB-D104CB15B5BA}"/>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3408C2C7-4477-4734-E579-5ABBB99400D7}"/>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0AF1FF1E-A9A1-8DC6-F395-40DA4DDF4F22}"/>
              </a:ext>
            </a:extLst>
          </p:cNvPr>
          <p:cNvSpPr txBox="1"/>
          <p:nvPr/>
        </p:nvSpPr>
        <p:spPr>
          <a:xfrm>
            <a:off x="1413364" y="4645529"/>
            <a:ext cx="3186434" cy="523220"/>
          </a:xfrm>
          <a:prstGeom prst="rect">
            <a:avLst/>
          </a:prstGeom>
          <a:noFill/>
        </p:spPr>
        <p:txBody>
          <a:bodyPr wrap="square" lIns="91440" tIns="45720" rIns="91440" bIns="45720" rtlCol="0" anchor="t">
            <a:spAutoFit/>
          </a:bodyPr>
          <a:lstStyle/>
          <a:p>
            <a:pPr algn="ctr"/>
            <a:r>
              <a:rPr lang="en-US" sz="2800" b="1">
                <a:solidFill>
                  <a:schemeClr val="bg1"/>
                </a:solidFill>
              </a:rPr>
              <a:t>62%</a:t>
            </a:r>
          </a:p>
        </p:txBody>
      </p:sp>
      <p:sp>
        <p:nvSpPr>
          <p:cNvPr id="13" name="Retângulo 1">
            <a:extLst>
              <a:ext uri="{FF2B5EF4-FFF2-40B4-BE49-F238E27FC236}">
                <a16:creationId xmlns:a16="http://schemas.microsoft.com/office/drawing/2014/main" id="{4731966C-18B4-7456-FF81-B8171F4EBE79}"/>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BEF6CE00-A98A-D105-1E89-9FE8D82DA323}"/>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8D56B87A-3CA7-0219-EDF4-6B9843F46C9E}"/>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33%</a:t>
            </a:r>
          </a:p>
        </p:txBody>
      </p:sp>
      <p:sp>
        <p:nvSpPr>
          <p:cNvPr id="28" name="Retângulo 1">
            <a:extLst>
              <a:ext uri="{FF2B5EF4-FFF2-40B4-BE49-F238E27FC236}">
                <a16:creationId xmlns:a16="http://schemas.microsoft.com/office/drawing/2014/main" id="{74C2A61A-650D-5B2E-3B93-66319808CC3D}"/>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0CCE0106-A90E-B9E2-F30A-CEB2670B2EBE}"/>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7AFD9B97-220E-5A79-BF48-6D4FACB0A495}"/>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17%</a:t>
            </a:r>
          </a:p>
        </p:txBody>
      </p:sp>
      <p:sp>
        <p:nvSpPr>
          <p:cNvPr id="2" name="Rectangle 1">
            <a:extLst>
              <a:ext uri="{FF2B5EF4-FFF2-40B4-BE49-F238E27FC236}">
                <a16:creationId xmlns:a16="http://schemas.microsoft.com/office/drawing/2014/main" id="{610095BC-6D44-CDB2-0420-F8CE7EF868A9}"/>
              </a:ext>
            </a:extLst>
          </p:cNvPr>
          <p:cNvSpPr/>
          <p:nvPr/>
        </p:nvSpPr>
        <p:spPr>
          <a:xfrm>
            <a:off x="6125656" y="4052239"/>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7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53029-394E-4E17-EA52-93FE3903768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11F9C6CF-9EBD-D9B5-EC8C-C9C946B1E882}"/>
              </a:ext>
            </a:extLst>
          </p:cNvPr>
          <p:cNvSpPr txBox="1"/>
          <p:nvPr/>
        </p:nvSpPr>
        <p:spPr>
          <a:xfrm>
            <a:off x="1124464" y="811192"/>
            <a:ext cx="9354065" cy="1200329"/>
          </a:xfrm>
          <a:prstGeom prst="rect">
            <a:avLst/>
          </a:prstGeom>
          <a:noFill/>
        </p:spPr>
        <p:txBody>
          <a:bodyPr wrap="square" rtlCol="0">
            <a:spAutoFit/>
          </a:bodyPr>
          <a:lstStyle/>
          <a:p>
            <a:pPr algn="ctr"/>
            <a:r>
              <a:rPr lang="en-US" sz="3600"/>
              <a:t>Over 50 million metric tons of e-waste were created in 2022.</a:t>
            </a:r>
            <a:endParaRPr lang="en-US" sz="34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4B4E5C48-79CB-E7E9-FB17-15656AFB99BA}"/>
              </a:ext>
            </a:extLst>
          </p:cNvPr>
          <p:cNvSpPr/>
          <p:nvPr/>
        </p:nvSpPr>
        <p:spPr>
          <a:xfrm>
            <a:off x="1396888" y="3494908"/>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8C3DCA51-95EF-5FE1-0796-5DF1561B8015}"/>
              </a:ext>
            </a:extLst>
          </p:cNvPr>
          <p:cNvSpPr/>
          <p:nvPr/>
        </p:nvSpPr>
        <p:spPr>
          <a:xfrm>
            <a:off x="587241" y="3548312"/>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BECBE5A5-FEA0-FA3F-02B6-6CFA9C55A41D}"/>
              </a:ext>
            </a:extLst>
          </p:cNvPr>
          <p:cNvSpPr txBox="1"/>
          <p:nvPr/>
        </p:nvSpPr>
        <p:spPr>
          <a:xfrm>
            <a:off x="1413364" y="166410"/>
            <a:ext cx="6220556" cy="400110"/>
          </a:xfrm>
          <a:prstGeom prst="rect">
            <a:avLst/>
          </a:prstGeom>
          <a:noFill/>
        </p:spPr>
        <p:txBody>
          <a:bodyPr wrap="square">
            <a:spAutoFit/>
          </a:bodyPr>
          <a:lstStyle/>
          <a:p>
            <a:r>
              <a:rPr lang="en-US" sz="2000" b="1"/>
              <a:t>Question 3: </a:t>
            </a:r>
            <a:endParaRPr lang="en-US" sz="2000"/>
          </a:p>
        </p:txBody>
      </p:sp>
      <p:sp>
        <p:nvSpPr>
          <p:cNvPr id="9" name="TextBox 8">
            <a:extLst>
              <a:ext uri="{FF2B5EF4-FFF2-40B4-BE49-F238E27FC236}">
                <a16:creationId xmlns:a16="http://schemas.microsoft.com/office/drawing/2014/main" id="{8FF80D2C-345B-6E89-F05E-D97AEFF6E13D}"/>
              </a:ext>
            </a:extLst>
          </p:cNvPr>
          <p:cNvSpPr txBox="1"/>
          <p:nvPr/>
        </p:nvSpPr>
        <p:spPr>
          <a:xfrm>
            <a:off x="1396888" y="3677818"/>
            <a:ext cx="3186434" cy="523220"/>
          </a:xfrm>
          <a:prstGeom prst="rect">
            <a:avLst/>
          </a:prstGeom>
          <a:noFill/>
        </p:spPr>
        <p:txBody>
          <a:bodyPr wrap="square" rtlCol="0">
            <a:spAutoFit/>
          </a:bodyPr>
          <a:lstStyle/>
          <a:p>
            <a:pPr algn="ctr"/>
            <a:r>
              <a:rPr lang="en-US" sz="2800" b="1">
                <a:solidFill>
                  <a:schemeClr val="bg1"/>
                </a:solidFill>
              </a:rPr>
              <a:t>True</a:t>
            </a:r>
          </a:p>
        </p:txBody>
      </p:sp>
      <p:sp>
        <p:nvSpPr>
          <p:cNvPr id="13" name="Retângulo 1">
            <a:extLst>
              <a:ext uri="{FF2B5EF4-FFF2-40B4-BE49-F238E27FC236}">
                <a16:creationId xmlns:a16="http://schemas.microsoft.com/office/drawing/2014/main" id="{6FCEA1CB-9AF5-A79F-A280-383BF62C92C0}"/>
              </a:ext>
            </a:extLst>
          </p:cNvPr>
          <p:cNvSpPr/>
          <p:nvPr/>
        </p:nvSpPr>
        <p:spPr>
          <a:xfrm>
            <a:off x="7123611" y="3494908"/>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69C35F16-1138-4A1A-2F30-73A7E550386F}"/>
              </a:ext>
            </a:extLst>
          </p:cNvPr>
          <p:cNvSpPr/>
          <p:nvPr/>
        </p:nvSpPr>
        <p:spPr>
          <a:xfrm>
            <a:off x="6313964" y="3548312"/>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643EBEC8-F092-AD7C-02B1-E2C9A822A6C8}"/>
              </a:ext>
            </a:extLst>
          </p:cNvPr>
          <p:cNvSpPr txBox="1"/>
          <p:nvPr/>
        </p:nvSpPr>
        <p:spPr>
          <a:xfrm>
            <a:off x="7123611" y="3677818"/>
            <a:ext cx="3186434" cy="523220"/>
          </a:xfrm>
          <a:prstGeom prst="rect">
            <a:avLst/>
          </a:prstGeom>
          <a:noFill/>
        </p:spPr>
        <p:txBody>
          <a:bodyPr wrap="square" rtlCol="0">
            <a:spAutoFit/>
          </a:bodyPr>
          <a:lstStyle/>
          <a:p>
            <a:pPr algn="ctr"/>
            <a:r>
              <a:rPr lang="en-US" sz="2800" b="1">
                <a:solidFill>
                  <a:schemeClr val="bg1"/>
                </a:solidFill>
              </a:rPr>
              <a:t>False</a:t>
            </a:r>
          </a:p>
        </p:txBody>
      </p:sp>
      <p:sp>
        <p:nvSpPr>
          <p:cNvPr id="2" name="Rectangle 1">
            <a:extLst>
              <a:ext uri="{FF2B5EF4-FFF2-40B4-BE49-F238E27FC236}">
                <a16:creationId xmlns:a16="http://schemas.microsoft.com/office/drawing/2014/main" id="{7A66E207-2669-0938-E7CE-B27B7B9E6E64}"/>
              </a:ext>
            </a:extLst>
          </p:cNvPr>
          <p:cNvSpPr/>
          <p:nvPr/>
        </p:nvSpPr>
        <p:spPr>
          <a:xfrm>
            <a:off x="210888" y="3115644"/>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2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4" presetClass="exit" presetSubtype="10" fill="hold" grpId="1" nodeType="withEffect">
                                  <p:stCondLst>
                                    <p:cond delay="0"/>
                                  </p:stCondLst>
                                  <p:childTnLst>
                                    <p:animEffect transition="out" filter="randombar(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3" grpId="0" animBg="1"/>
      <p:bldP spid="13" grpId="1" animBg="1"/>
      <p:bldP spid="14" grpId="0" animBg="1"/>
      <p:bldP spid="14" grpId="1" animBg="1"/>
      <p:bldP spid="16" grpId="0"/>
      <p:bldP spid="16" grpId="1"/>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79FE-795B-40A6-115C-3947C274DA5B}"/>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661A5A3-9D84-9C4A-1BE3-22286D9815E3}"/>
              </a:ext>
            </a:extLst>
          </p:cNvPr>
          <p:cNvSpPr txBox="1"/>
          <p:nvPr/>
        </p:nvSpPr>
        <p:spPr>
          <a:xfrm>
            <a:off x="963717" y="831904"/>
            <a:ext cx="10033688" cy="1200329"/>
          </a:xfrm>
          <a:prstGeom prst="rect">
            <a:avLst/>
          </a:prstGeom>
          <a:noFill/>
        </p:spPr>
        <p:txBody>
          <a:bodyPr wrap="square" rtlCol="0">
            <a:spAutoFit/>
          </a:bodyPr>
          <a:lstStyle/>
          <a:p>
            <a:pPr algn="ctr"/>
            <a:r>
              <a:rPr lang="en-US" sz="3600"/>
              <a:t>Which region is responsible for generating the most e-waste?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95F53D5C-FF4A-A718-C001-7B29E06EB8B5}"/>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88A173EE-ED5B-90B8-2F8A-35F6DEB15AB5}"/>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42C5D601-DC30-626F-FA68-03584C6F7060}"/>
              </a:ext>
            </a:extLst>
          </p:cNvPr>
          <p:cNvSpPr txBox="1"/>
          <p:nvPr/>
        </p:nvSpPr>
        <p:spPr>
          <a:xfrm>
            <a:off x="1413364" y="166410"/>
            <a:ext cx="6220556" cy="400110"/>
          </a:xfrm>
          <a:prstGeom prst="rect">
            <a:avLst/>
          </a:prstGeom>
          <a:noFill/>
        </p:spPr>
        <p:txBody>
          <a:bodyPr wrap="square">
            <a:spAutoFit/>
          </a:bodyPr>
          <a:lstStyle/>
          <a:p>
            <a:r>
              <a:rPr lang="en-US" sz="2000" b="1"/>
              <a:t>Question 4: </a:t>
            </a:r>
            <a:endParaRPr lang="en-US" sz="2000"/>
          </a:p>
        </p:txBody>
      </p:sp>
      <p:sp>
        <p:nvSpPr>
          <p:cNvPr id="9" name="TextBox 8">
            <a:extLst>
              <a:ext uri="{FF2B5EF4-FFF2-40B4-BE49-F238E27FC236}">
                <a16:creationId xmlns:a16="http://schemas.microsoft.com/office/drawing/2014/main" id="{C47FDE20-2E0E-71F7-7B6C-9AE85DC02EE4}"/>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Europe</a:t>
            </a:r>
          </a:p>
        </p:txBody>
      </p:sp>
      <p:sp>
        <p:nvSpPr>
          <p:cNvPr id="10" name="Retângulo 1">
            <a:extLst>
              <a:ext uri="{FF2B5EF4-FFF2-40B4-BE49-F238E27FC236}">
                <a16:creationId xmlns:a16="http://schemas.microsoft.com/office/drawing/2014/main" id="{699DA09F-882E-5956-35AF-47297C7FC56A}"/>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35442D3B-FCD7-3B4F-2325-F87276739A83}"/>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4378E779-050D-5094-85AC-54D06D79AB1C}"/>
              </a:ext>
            </a:extLst>
          </p:cNvPr>
          <p:cNvSpPr txBox="1"/>
          <p:nvPr/>
        </p:nvSpPr>
        <p:spPr>
          <a:xfrm>
            <a:off x="1413364" y="4645529"/>
            <a:ext cx="3186434" cy="523220"/>
          </a:xfrm>
          <a:prstGeom prst="rect">
            <a:avLst/>
          </a:prstGeom>
          <a:noFill/>
        </p:spPr>
        <p:txBody>
          <a:bodyPr wrap="square" rtlCol="0">
            <a:spAutoFit/>
          </a:bodyPr>
          <a:lstStyle/>
          <a:p>
            <a:pPr algn="ctr"/>
            <a:r>
              <a:rPr lang="en-US" sz="2800" b="1">
                <a:solidFill>
                  <a:schemeClr val="bg1"/>
                </a:solidFill>
              </a:rPr>
              <a:t>Oceania</a:t>
            </a:r>
          </a:p>
        </p:txBody>
      </p:sp>
      <p:sp>
        <p:nvSpPr>
          <p:cNvPr id="13" name="Retângulo 1">
            <a:extLst>
              <a:ext uri="{FF2B5EF4-FFF2-40B4-BE49-F238E27FC236}">
                <a16:creationId xmlns:a16="http://schemas.microsoft.com/office/drawing/2014/main" id="{F7A3C28F-AB76-C62B-1E06-C70F157302AF}"/>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DF326C97-BF63-C340-B656-D4F1A659D3B1}"/>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9C9157B8-B84C-295F-7D0F-02C8BA9D30F6}"/>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Americas</a:t>
            </a:r>
          </a:p>
        </p:txBody>
      </p:sp>
      <p:sp>
        <p:nvSpPr>
          <p:cNvPr id="28" name="Retângulo 1">
            <a:extLst>
              <a:ext uri="{FF2B5EF4-FFF2-40B4-BE49-F238E27FC236}">
                <a16:creationId xmlns:a16="http://schemas.microsoft.com/office/drawing/2014/main" id="{F0B3633F-7710-2219-E232-69958497EEDC}"/>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73592EE8-E8BA-BE1B-2FFC-5ACFA8363049}"/>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64FE677E-AB6C-7A49-A103-91A006B81264}"/>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Asia</a:t>
            </a:r>
          </a:p>
        </p:txBody>
      </p:sp>
      <p:sp>
        <p:nvSpPr>
          <p:cNvPr id="2" name="Rectangle 1">
            <a:extLst>
              <a:ext uri="{FF2B5EF4-FFF2-40B4-BE49-F238E27FC236}">
                <a16:creationId xmlns:a16="http://schemas.microsoft.com/office/drawing/2014/main" id="{10EEF051-1A35-43B7-D736-99C48E2A4EF5}"/>
              </a:ext>
            </a:extLst>
          </p:cNvPr>
          <p:cNvSpPr/>
          <p:nvPr/>
        </p:nvSpPr>
        <p:spPr>
          <a:xfrm>
            <a:off x="214184" y="2466690"/>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53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96926-BF58-C9C7-8302-D3EE8ECDE4C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8906DA7-8BB4-39DF-57D2-6FA4EC6A791D}"/>
              </a:ext>
            </a:extLst>
          </p:cNvPr>
          <p:cNvSpPr txBox="1"/>
          <p:nvPr/>
        </p:nvSpPr>
        <p:spPr>
          <a:xfrm>
            <a:off x="963717" y="831904"/>
            <a:ext cx="10033688" cy="1200329"/>
          </a:xfrm>
          <a:prstGeom prst="rect">
            <a:avLst/>
          </a:prstGeom>
          <a:noFill/>
        </p:spPr>
        <p:txBody>
          <a:bodyPr wrap="square" rtlCol="0">
            <a:spAutoFit/>
          </a:bodyPr>
          <a:lstStyle/>
          <a:p>
            <a:pPr algn="ctr"/>
            <a:r>
              <a:rPr lang="en-US" sz="3600"/>
              <a:t>Which region is responsible for recycling the most e-waste?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F7C74B5E-3C50-9713-1613-3A75FBF0DB92}"/>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881A4216-9A25-1EC4-7BC4-39D1194E3DBA}"/>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67756CDD-13D1-FE9F-21A4-ED00E2D8233A}"/>
              </a:ext>
            </a:extLst>
          </p:cNvPr>
          <p:cNvSpPr txBox="1"/>
          <p:nvPr/>
        </p:nvSpPr>
        <p:spPr>
          <a:xfrm>
            <a:off x="1413364" y="166410"/>
            <a:ext cx="6220556" cy="400110"/>
          </a:xfrm>
          <a:prstGeom prst="rect">
            <a:avLst/>
          </a:prstGeom>
          <a:noFill/>
        </p:spPr>
        <p:txBody>
          <a:bodyPr wrap="square">
            <a:spAutoFit/>
          </a:bodyPr>
          <a:lstStyle/>
          <a:p>
            <a:r>
              <a:rPr lang="en-US" sz="2000" b="1"/>
              <a:t>Question 5: </a:t>
            </a:r>
            <a:endParaRPr lang="en-US" sz="2000"/>
          </a:p>
        </p:txBody>
      </p:sp>
      <p:sp>
        <p:nvSpPr>
          <p:cNvPr id="9" name="TextBox 8">
            <a:extLst>
              <a:ext uri="{FF2B5EF4-FFF2-40B4-BE49-F238E27FC236}">
                <a16:creationId xmlns:a16="http://schemas.microsoft.com/office/drawing/2014/main" id="{E6B18A10-5DA8-C7AD-5E74-DB471B14D88B}"/>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Europe</a:t>
            </a:r>
          </a:p>
        </p:txBody>
      </p:sp>
      <p:sp>
        <p:nvSpPr>
          <p:cNvPr id="10" name="Retângulo 1">
            <a:extLst>
              <a:ext uri="{FF2B5EF4-FFF2-40B4-BE49-F238E27FC236}">
                <a16:creationId xmlns:a16="http://schemas.microsoft.com/office/drawing/2014/main" id="{81829807-13F0-EBB1-3873-50D189BC0E0C}"/>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78DB60CB-ACC5-E5B0-9A4D-0B689DB79B32}"/>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0AF8ED6F-FC9C-D446-FE21-DE0FA4DB2016}"/>
              </a:ext>
            </a:extLst>
          </p:cNvPr>
          <p:cNvSpPr txBox="1"/>
          <p:nvPr/>
        </p:nvSpPr>
        <p:spPr>
          <a:xfrm>
            <a:off x="1413364" y="4645529"/>
            <a:ext cx="3186434" cy="523220"/>
          </a:xfrm>
          <a:prstGeom prst="rect">
            <a:avLst/>
          </a:prstGeom>
          <a:noFill/>
        </p:spPr>
        <p:txBody>
          <a:bodyPr wrap="square" rtlCol="0">
            <a:spAutoFit/>
          </a:bodyPr>
          <a:lstStyle/>
          <a:p>
            <a:pPr algn="ctr"/>
            <a:r>
              <a:rPr lang="en-US" sz="2800" b="1">
                <a:solidFill>
                  <a:schemeClr val="bg1"/>
                </a:solidFill>
              </a:rPr>
              <a:t>Oceania</a:t>
            </a:r>
          </a:p>
        </p:txBody>
      </p:sp>
      <p:sp>
        <p:nvSpPr>
          <p:cNvPr id="13" name="Retângulo 1">
            <a:extLst>
              <a:ext uri="{FF2B5EF4-FFF2-40B4-BE49-F238E27FC236}">
                <a16:creationId xmlns:a16="http://schemas.microsoft.com/office/drawing/2014/main" id="{254265EF-4F13-4B2E-D92B-22D998869CC4}"/>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EC838752-11B3-667E-D983-214ED13F8D28}"/>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F585607B-5DF1-208E-2798-281DB23EE4E0}"/>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Americas</a:t>
            </a:r>
          </a:p>
        </p:txBody>
      </p:sp>
      <p:sp>
        <p:nvSpPr>
          <p:cNvPr id="28" name="Retângulo 1">
            <a:extLst>
              <a:ext uri="{FF2B5EF4-FFF2-40B4-BE49-F238E27FC236}">
                <a16:creationId xmlns:a16="http://schemas.microsoft.com/office/drawing/2014/main" id="{1D48B8BC-1FAB-E6CD-DBF7-B0DE824BB799}"/>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7C30EC07-08CC-651D-2123-2127B8B01B09}"/>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10310FF6-3A73-500B-443E-8C4A54210E75}"/>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Asia</a:t>
            </a:r>
          </a:p>
        </p:txBody>
      </p:sp>
      <p:sp>
        <p:nvSpPr>
          <p:cNvPr id="2" name="Rectangle 1">
            <a:extLst>
              <a:ext uri="{FF2B5EF4-FFF2-40B4-BE49-F238E27FC236}">
                <a16:creationId xmlns:a16="http://schemas.microsoft.com/office/drawing/2014/main" id="{A8F9032D-3DE7-9C07-2FCB-B496C4D48FD6}"/>
              </a:ext>
            </a:extLst>
          </p:cNvPr>
          <p:cNvSpPr/>
          <p:nvPr/>
        </p:nvSpPr>
        <p:spPr>
          <a:xfrm>
            <a:off x="214184" y="2466690"/>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3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CE844-E47D-D089-BAF5-4BEB5D4589D2}"/>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305CC10-3579-8CBB-7870-B39CBC077F25}"/>
              </a:ext>
            </a:extLst>
          </p:cNvPr>
          <p:cNvSpPr txBox="1"/>
          <p:nvPr/>
        </p:nvSpPr>
        <p:spPr>
          <a:xfrm>
            <a:off x="963717" y="831904"/>
            <a:ext cx="10033688" cy="1200329"/>
          </a:xfrm>
          <a:prstGeom prst="rect">
            <a:avLst/>
          </a:prstGeom>
          <a:noFill/>
        </p:spPr>
        <p:txBody>
          <a:bodyPr wrap="square" rtlCol="0">
            <a:spAutoFit/>
          </a:bodyPr>
          <a:lstStyle/>
          <a:p>
            <a:pPr algn="ctr"/>
            <a:r>
              <a:rPr lang="en-US" sz="3600"/>
              <a:t>Which of the following elements is critical because of its use in batteries?</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B1F95404-72CC-673D-0DD1-B33E6C988451}"/>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6AAC10BE-ADD8-4A15-C8AC-D74402824CA5}"/>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CFC49F7B-445B-D939-6B70-9CC77BB7672D}"/>
              </a:ext>
            </a:extLst>
          </p:cNvPr>
          <p:cNvSpPr txBox="1"/>
          <p:nvPr/>
        </p:nvSpPr>
        <p:spPr>
          <a:xfrm>
            <a:off x="1413364" y="166410"/>
            <a:ext cx="6220556" cy="400110"/>
          </a:xfrm>
          <a:prstGeom prst="rect">
            <a:avLst/>
          </a:prstGeom>
          <a:noFill/>
        </p:spPr>
        <p:txBody>
          <a:bodyPr wrap="square">
            <a:spAutoFit/>
          </a:bodyPr>
          <a:lstStyle/>
          <a:p>
            <a:r>
              <a:rPr lang="en-US" sz="2000" b="1"/>
              <a:t>Question 6: </a:t>
            </a:r>
            <a:endParaRPr lang="en-US" sz="2000"/>
          </a:p>
        </p:txBody>
      </p:sp>
      <p:sp>
        <p:nvSpPr>
          <p:cNvPr id="9" name="TextBox 8">
            <a:extLst>
              <a:ext uri="{FF2B5EF4-FFF2-40B4-BE49-F238E27FC236}">
                <a16:creationId xmlns:a16="http://schemas.microsoft.com/office/drawing/2014/main" id="{EFCB09F2-CBFB-F2F9-E4D7-54A79731481F}"/>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Copper</a:t>
            </a:r>
          </a:p>
        </p:txBody>
      </p:sp>
      <p:sp>
        <p:nvSpPr>
          <p:cNvPr id="10" name="Retângulo 1">
            <a:extLst>
              <a:ext uri="{FF2B5EF4-FFF2-40B4-BE49-F238E27FC236}">
                <a16:creationId xmlns:a16="http://schemas.microsoft.com/office/drawing/2014/main" id="{E89FCE8C-9D48-EA45-2D3A-045F3F11FD59}"/>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32B0A249-2C9E-0716-482E-5529C10A6C09}"/>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3F8D4058-D55D-B4FF-DAB9-4E552E110334}"/>
              </a:ext>
            </a:extLst>
          </p:cNvPr>
          <p:cNvSpPr txBox="1"/>
          <p:nvPr/>
        </p:nvSpPr>
        <p:spPr>
          <a:xfrm>
            <a:off x="1413364" y="4645529"/>
            <a:ext cx="3186434" cy="523220"/>
          </a:xfrm>
          <a:prstGeom prst="rect">
            <a:avLst/>
          </a:prstGeom>
          <a:noFill/>
        </p:spPr>
        <p:txBody>
          <a:bodyPr wrap="square" rtlCol="0">
            <a:spAutoFit/>
          </a:bodyPr>
          <a:lstStyle/>
          <a:p>
            <a:pPr algn="ctr"/>
            <a:r>
              <a:rPr lang="en-US" sz="2800" b="1">
                <a:solidFill>
                  <a:schemeClr val="bg1"/>
                </a:solidFill>
              </a:rPr>
              <a:t>Lithium</a:t>
            </a:r>
          </a:p>
        </p:txBody>
      </p:sp>
      <p:sp>
        <p:nvSpPr>
          <p:cNvPr id="13" name="Retângulo 1">
            <a:extLst>
              <a:ext uri="{FF2B5EF4-FFF2-40B4-BE49-F238E27FC236}">
                <a16:creationId xmlns:a16="http://schemas.microsoft.com/office/drawing/2014/main" id="{F7332E04-6B5C-ADA7-F18E-81ADE40F7990}"/>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04E4A961-ABCE-FF0D-F550-26B7CF452899}"/>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D016AAA3-F651-B60A-7C45-C5C4FDA72569}"/>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Silicon</a:t>
            </a:r>
          </a:p>
        </p:txBody>
      </p:sp>
      <p:sp>
        <p:nvSpPr>
          <p:cNvPr id="28" name="Retângulo 1">
            <a:extLst>
              <a:ext uri="{FF2B5EF4-FFF2-40B4-BE49-F238E27FC236}">
                <a16:creationId xmlns:a16="http://schemas.microsoft.com/office/drawing/2014/main" id="{423F4C85-4D00-1401-27D2-01611F601589}"/>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A17C74D2-D0F4-608B-DE1F-D538A63B26ED}"/>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F74BFF8B-AE02-461A-221F-4FA7556750AF}"/>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Uranium</a:t>
            </a:r>
          </a:p>
        </p:txBody>
      </p:sp>
      <p:sp>
        <p:nvSpPr>
          <p:cNvPr id="2" name="Rectangle 1">
            <a:extLst>
              <a:ext uri="{FF2B5EF4-FFF2-40B4-BE49-F238E27FC236}">
                <a16:creationId xmlns:a16="http://schemas.microsoft.com/office/drawing/2014/main" id="{B93280FA-F6F8-DD83-0DD5-201F23086B25}"/>
              </a:ext>
            </a:extLst>
          </p:cNvPr>
          <p:cNvSpPr/>
          <p:nvPr/>
        </p:nvSpPr>
        <p:spPr>
          <a:xfrm>
            <a:off x="214184" y="408130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34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747A3-5C83-107D-804E-76A21A2A5B96}"/>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A8E227CB-03FF-974E-5A49-04D258EC48F9}"/>
              </a:ext>
            </a:extLst>
          </p:cNvPr>
          <p:cNvSpPr txBox="1"/>
          <p:nvPr/>
        </p:nvSpPr>
        <p:spPr>
          <a:xfrm>
            <a:off x="963717" y="831904"/>
            <a:ext cx="10033688" cy="1200329"/>
          </a:xfrm>
          <a:prstGeom prst="rect">
            <a:avLst/>
          </a:prstGeom>
          <a:noFill/>
        </p:spPr>
        <p:txBody>
          <a:bodyPr wrap="square" rtlCol="0">
            <a:spAutoFit/>
          </a:bodyPr>
          <a:lstStyle/>
          <a:p>
            <a:pPr algn="ctr"/>
            <a:r>
              <a:rPr lang="en-US" sz="3600"/>
              <a:t>Which of the following critical materials is used in wind turbine magnets?</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95133585-930C-C703-2DC5-E888EE6A20FE}"/>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869FE0B4-94A5-44F1-69E2-187F27015AAF}"/>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55314D25-9655-8F02-5D54-47E0753DA23A}"/>
              </a:ext>
            </a:extLst>
          </p:cNvPr>
          <p:cNvSpPr txBox="1"/>
          <p:nvPr/>
        </p:nvSpPr>
        <p:spPr>
          <a:xfrm>
            <a:off x="1413364" y="166410"/>
            <a:ext cx="6220556" cy="400110"/>
          </a:xfrm>
          <a:prstGeom prst="rect">
            <a:avLst/>
          </a:prstGeom>
          <a:noFill/>
        </p:spPr>
        <p:txBody>
          <a:bodyPr wrap="square">
            <a:spAutoFit/>
          </a:bodyPr>
          <a:lstStyle/>
          <a:p>
            <a:r>
              <a:rPr lang="en-US" sz="2000" b="1"/>
              <a:t>Question 7: </a:t>
            </a:r>
            <a:endParaRPr lang="en-US" sz="2000"/>
          </a:p>
        </p:txBody>
      </p:sp>
      <p:sp>
        <p:nvSpPr>
          <p:cNvPr id="9" name="TextBox 8">
            <a:extLst>
              <a:ext uri="{FF2B5EF4-FFF2-40B4-BE49-F238E27FC236}">
                <a16:creationId xmlns:a16="http://schemas.microsoft.com/office/drawing/2014/main" id="{56F2FBBF-24A1-CBCF-4DD4-AFC2CB07DC79}"/>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Copper</a:t>
            </a:r>
          </a:p>
        </p:txBody>
      </p:sp>
      <p:sp>
        <p:nvSpPr>
          <p:cNvPr id="10" name="Retângulo 1">
            <a:extLst>
              <a:ext uri="{FF2B5EF4-FFF2-40B4-BE49-F238E27FC236}">
                <a16:creationId xmlns:a16="http://schemas.microsoft.com/office/drawing/2014/main" id="{901CA0D7-DD07-85CF-24A6-C2CF679202F4}"/>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4BDB5E43-BAB7-9321-AEE4-9CC581FE3191}"/>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949269FF-D76D-FD95-DABC-6B30DF9F38EA}"/>
              </a:ext>
            </a:extLst>
          </p:cNvPr>
          <p:cNvSpPr txBox="1"/>
          <p:nvPr/>
        </p:nvSpPr>
        <p:spPr>
          <a:xfrm>
            <a:off x="1413364" y="4645529"/>
            <a:ext cx="3186434" cy="523220"/>
          </a:xfrm>
          <a:prstGeom prst="rect">
            <a:avLst/>
          </a:prstGeom>
          <a:noFill/>
        </p:spPr>
        <p:txBody>
          <a:bodyPr wrap="square" rtlCol="0">
            <a:spAutoFit/>
          </a:bodyPr>
          <a:lstStyle/>
          <a:p>
            <a:pPr algn="ctr"/>
            <a:r>
              <a:rPr lang="en-US" sz="2800" b="1">
                <a:solidFill>
                  <a:schemeClr val="bg1"/>
                </a:solidFill>
              </a:rPr>
              <a:t>Tellurium</a:t>
            </a:r>
          </a:p>
        </p:txBody>
      </p:sp>
      <p:sp>
        <p:nvSpPr>
          <p:cNvPr id="13" name="Retângulo 1">
            <a:extLst>
              <a:ext uri="{FF2B5EF4-FFF2-40B4-BE49-F238E27FC236}">
                <a16:creationId xmlns:a16="http://schemas.microsoft.com/office/drawing/2014/main" id="{DA41448A-C4BC-893C-11DC-D40BA60F70DB}"/>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B1CF57FD-F21B-A3A4-C964-9A413E9B6A83}"/>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1A0C7573-4FE8-F130-7928-CBDCC0F85668}"/>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Platinum</a:t>
            </a:r>
          </a:p>
        </p:txBody>
      </p:sp>
      <p:sp>
        <p:nvSpPr>
          <p:cNvPr id="28" name="Retângulo 1">
            <a:extLst>
              <a:ext uri="{FF2B5EF4-FFF2-40B4-BE49-F238E27FC236}">
                <a16:creationId xmlns:a16="http://schemas.microsoft.com/office/drawing/2014/main" id="{1C3F126F-FA15-B57B-F3BE-498DFEDF57A8}"/>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C228DE08-DE7A-7F07-9BC9-6594F8F59775}"/>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E94EB60B-3BCA-B4C9-A893-B80E2B4DBBEC}"/>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Neodymium</a:t>
            </a:r>
          </a:p>
        </p:txBody>
      </p:sp>
      <p:sp>
        <p:nvSpPr>
          <p:cNvPr id="2" name="Rectangle 1">
            <a:extLst>
              <a:ext uri="{FF2B5EF4-FFF2-40B4-BE49-F238E27FC236}">
                <a16:creationId xmlns:a16="http://schemas.microsoft.com/office/drawing/2014/main" id="{C7D3977B-771C-0B39-A768-894E0FA69FEA}"/>
              </a:ext>
            </a:extLst>
          </p:cNvPr>
          <p:cNvSpPr/>
          <p:nvPr/>
        </p:nvSpPr>
        <p:spPr>
          <a:xfrm>
            <a:off x="6087740" y="408130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3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5D206-E1BE-C939-C73F-D14CD51FEDC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55F25B5-E8DE-90A1-1DA6-C20C866CAE8F}"/>
              </a:ext>
            </a:extLst>
          </p:cNvPr>
          <p:cNvSpPr txBox="1"/>
          <p:nvPr/>
        </p:nvSpPr>
        <p:spPr>
          <a:xfrm>
            <a:off x="1124464" y="811192"/>
            <a:ext cx="9354065" cy="1200329"/>
          </a:xfrm>
          <a:prstGeom prst="rect">
            <a:avLst/>
          </a:prstGeom>
          <a:noFill/>
        </p:spPr>
        <p:txBody>
          <a:bodyPr wrap="square" rtlCol="0">
            <a:spAutoFit/>
          </a:bodyPr>
          <a:lstStyle/>
          <a:p>
            <a:pPr algn="ctr"/>
            <a:r>
              <a:rPr lang="en-US" sz="3600"/>
              <a:t>Critical materials are "critical" because they are uncommon and difficult to find.</a:t>
            </a:r>
            <a:endParaRPr lang="en-US" sz="34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094EF900-E124-EAD6-FEBC-FB4165725620}"/>
              </a:ext>
            </a:extLst>
          </p:cNvPr>
          <p:cNvSpPr/>
          <p:nvPr/>
        </p:nvSpPr>
        <p:spPr>
          <a:xfrm>
            <a:off x="1396888" y="3494908"/>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11AD635D-99F1-6383-3B2F-EAB239EBCC30}"/>
              </a:ext>
            </a:extLst>
          </p:cNvPr>
          <p:cNvSpPr/>
          <p:nvPr/>
        </p:nvSpPr>
        <p:spPr>
          <a:xfrm>
            <a:off x="587241" y="3548312"/>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7A89365B-99EC-8289-71F9-C0EF7C3D5983}"/>
              </a:ext>
            </a:extLst>
          </p:cNvPr>
          <p:cNvSpPr txBox="1"/>
          <p:nvPr/>
        </p:nvSpPr>
        <p:spPr>
          <a:xfrm>
            <a:off x="1413364" y="166410"/>
            <a:ext cx="6220556" cy="400110"/>
          </a:xfrm>
          <a:prstGeom prst="rect">
            <a:avLst/>
          </a:prstGeom>
          <a:noFill/>
        </p:spPr>
        <p:txBody>
          <a:bodyPr wrap="square">
            <a:spAutoFit/>
          </a:bodyPr>
          <a:lstStyle/>
          <a:p>
            <a:r>
              <a:rPr lang="en-US" sz="2000" b="1"/>
              <a:t>Question 8: </a:t>
            </a:r>
            <a:endParaRPr lang="en-US" sz="2000"/>
          </a:p>
        </p:txBody>
      </p:sp>
      <p:sp>
        <p:nvSpPr>
          <p:cNvPr id="9" name="TextBox 8">
            <a:extLst>
              <a:ext uri="{FF2B5EF4-FFF2-40B4-BE49-F238E27FC236}">
                <a16:creationId xmlns:a16="http://schemas.microsoft.com/office/drawing/2014/main" id="{3779B60C-297C-940F-5EE2-B2C9F178FB20}"/>
              </a:ext>
            </a:extLst>
          </p:cNvPr>
          <p:cNvSpPr txBox="1"/>
          <p:nvPr/>
        </p:nvSpPr>
        <p:spPr>
          <a:xfrm>
            <a:off x="1396888" y="3677818"/>
            <a:ext cx="3186434" cy="523220"/>
          </a:xfrm>
          <a:prstGeom prst="rect">
            <a:avLst/>
          </a:prstGeom>
          <a:noFill/>
        </p:spPr>
        <p:txBody>
          <a:bodyPr wrap="square" rtlCol="0">
            <a:spAutoFit/>
          </a:bodyPr>
          <a:lstStyle/>
          <a:p>
            <a:pPr algn="ctr"/>
            <a:r>
              <a:rPr lang="en-US" sz="2800" b="1">
                <a:solidFill>
                  <a:schemeClr val="bg1"/>
                </a:solidFill>
              </a:rPr>
              <a:t>True</a:t>
            </a:r>
          </a:p>
        </p:txBody>
      </p:sp>
      <p:sp>
        <p:nvSpPr>
          <p:cNvPr id="13" name="Retângulo 1">
            <a:extLst>
              <a:ext uri="{FF2B5EF4-FFF2-40B4-BE49-F238E27FC236}">
                <a16:creationId xmlns:a16="http://schemas.microsoft.com/office/drawing/2014/main" id="{832D7636-6891-9CDA-BC72-4433BA8F6790}"/>
              </a:ext>
            </a:extLst>
          </p:cNvPr>
          <p:cNvSpPr/>
          <p:nvPr/>
        </p:nvSpPr>
        <p:spPr>
          <a:xfrm>
            <a:off x="7123611" y="3494908"/>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7C814348-F882-6206-8CE4-17614C513F71}"/>
              </a:ext>
            </a:extLst>
          </p:cNvPr>
          <p:cNvSpPr/>
          <p:nvPr/>
        </p:nvSpPr>
        <p:spPr>
          <a:xfrm>
            <a:off x="6313964" y="3548312"/>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1A310171-163B-9E30-36D6-35DA9604F116}"/>
              </a:ext>
            </a:extLst>
          </p:cNvPr>
          <p:cNvSpPr txBox="1"/>
          <p:nvPr/>
        </p:nvSpPr>
        <p:spPr>
          <a:xfrm>
            <a:off x="7123611" y="3677818"/>
            <a:ext cx="3186434" cy="523220"/>
          </a:xfrm>
          <a:prstGeom prst="rect">
            <a:avLst/>
          </a:prstGeom>
          <a:noFill/>
        </p:spPr>
        <p:txBody>
          <a:bodyPr wrap="square" rtlCol="0">
            <a:spAutoFit/>
          </a:bodyPr>
          <a:lstStyle/>
          <a:p>
            <a:pPr algn="ctr"/>
            <a:r>
              <a:rPr lang="en-US" sz="2800" b="1">
                <a:solidFill>
                  <a:schemeClr val="bg1"/>
                </a:solidFill>
              </a:rPr>
              <a:t>False</a:t>
            </a:r>
          </a:p>
        </p:txBody>
      </p:sp>
      <p:sp>
        <p:nvSpPr>
          <p:cNvPr id="2" name="Rectangle 1">
            <a:extLst>
              <a:ext uri="{FF2B5EF4-FFF2-40B4-BE49-F238E27FC236}">
                <a16:creationId xmlns:a16="http://schemas.microsoft.com/office/drawing/2014/main" id="{CF256705-79FC-FE62-05E7-ABB5C8B19DDF}"/>
              </a:ext>
            </a:extLst>
          </p:cNvPr>
          <p:cNvSpPr/>
          <p:nvPr/>
        </p:nvSpPr>
        <p:spPr>
          <a:xfrm>
            <a:off x="6026784" y="3115644"/>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3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4" presetClass="exit" presetSubtype="10" fill="hold" grpId="1" nodeType="withEffect">
                                  <p:stCondLst>
                                    <p:cond delay="0"/>
                                  </p:stCondLst>
                                  <p:childTnLst>
                                    <p:animEffect transition="out" filter="randombar(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3" grpId="0" animBg="1"/>
      <p:bldP spid="13" grpId="1" animBg="1"/>
      <p:bldP spid="14" grpId="0" animBg="1"/>
      <p:bldP spid="14" grpId="1" animBg="1"/>
      <p:bldP spid="16" grpId="0"/>
      <p:bldP spid="16" grpId="1"/>
      <p:bldP spid="2" grpId="0" animBg="1"/>
      <p:bldP spid="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30F35-1A92-06E9-C941-D3D8011DD77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EC7BE9E-9DB9-C409-E0B3-B4DFAA82EC29}"/>
              </a:ext>
            </a:extLst>
          </p:cNvPr>
          <p:cNvSpPr txBox="1"/>
          <p:nvPr/>
        </p:nvSpPr>
        <p:spPr>
          <a:xfrm>
            <a:off x="963717" y="831904"/>
            <a:ext cx="10033688" cy="1200329"/>
          </a:xfrm>
          <a:prstGeom prst="rect">
            <a:avLst/>
          </a:prstGeom>
          <a:noFill/>
        </p:spPr>
        <p:txBody>
          <a:bodyPr wrap="square" rtlCol="0">
            <a:spAutoFit/>
          </a:bodyPr>
          <a:lstStyle/>
          <a:p>
            <a:pPr algn="ctr"/>
            <a:r>
              <a:rPr lang="en-US" sz="3600"/>
              <a:t>Which country is the primary supplier of Rare Earth Elements?</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B44ADD5D-C206-66BB-9BFC-20F9B83AE213}"/>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613EB73B-C055-1FC4-1170-601E92C78511}"/>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C5FCF6B5-880A-ECDC-EA09-0210CAB0E98B}"/>
              </a:ext>
            </a:extLst>
          </p:cNvPr>
          <p:cNvSpPr txBox="1"/>
          <p:nvPr/>
        </p:nvSpPr>
        <p:spPr>
          <a:xfrm>
            <a:off x="1413364" y="166410"/>
            <a:ext cx="6220556" cy="400110"/>
          </a:xfrm>
          <a:prstGeom prst="rect">
            <a:avLst/>
          </a:prstGeom>
          <a:noFill/>
        </p:spPr>
        <p:txBody>
          <a:bodyPr wrap="square">
            <a:spAutoFit/>
          </a:bodyPr>
          <a:lstStyle/>
          <a:p>
            <a:r>
              <a:rPr lang="en-US" sz="2000" b="1"/>
              <a:t>Question 9: </a:t>
            </a:r>
            <a:endParaRPr lang="en-US" sz="2000"/>
          </a:p>
        </p:txBody>
      </p:sp>
      <p:sp>
        <p:nvSpPr>
          <p:cNvPr id="9" name="TextBox 8">
            <a:extLst>
              <a:ext uri="{FF2B5EF4-FFF2-40B4-BE49-F238E27FC236}">
                <a16:creationId xmlns:a16="http://schemas.microsoft.com/office/drawing/2014/main" id="{ECA76F0D-CD60-CED6-1FC2-7558285ADAF8}"/>
              </a:ext>
            </a:extLst>
          </p:cNvPr>
          <p:cNvSpPr txBox="1"/>
          <p:nvPr/>
        </p:nvSpPr>
        <p:spPr>
          <a:xfrm>
            <a:off x="1413364" y="3059980"/>
            <a:ext cx="3186434" cy="523220"/>
          </a:xfrm>
          <a:prstGeom prst="rect">
            <a:avLst/>
          </a:prstGeom>
          <a:noFill/>
        </p:spPr>
        <p:txBody>
          <a:bodyPr wrap="square" rtlCol="0">
            <a:spAutoFit/>
          </a:bodyPr>
          <a:lstStyle/>
          <a:p>
            <a:pPr algn="ctr"/>
            <a:r>
              <a:rPr lang="en-US" sz="2800" b="1">
                <a:solidFill>
                  <a:schemeClr val="bg1"/>
                </a:solidFill>
              </a:rPr>
              <a:t>India</a:t>
            </a:r>
          </a:p>
        </p:txBody>
      </p:sp>
      <p:sp>
        <p:nvSpPr>
          <p:cNvPr id="10" name="Retângulo 1">
            <a:extLst>
              <a:ext uri="{FF2B5EF4-FFF2-40B4-BE49-F238E27FC236}">
                <a16:creationId xmlns:a16="http://schemas.microsoft.com/office/drawing/2014/main" id="{EB07D1B8-7E94-5CC8-D94C-50D20176BB10}"/>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B363130E-4593-75FF-BED6-18078092488D}"/>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B1224681-4481-D899-066F-5CC6CFBBF914}"/>
              </a:ext>
            </a:extLst>
          </p:cNvPr>
          <p:cNvSpPr txBox="1"/>
          <p:nvPr/>
        </p:nvSpPr>
        <p:spPr>
          <a:xfrm>
            <a:off x="1413364" y="4645529"/>
            <a:ext cx="3578766" cy="523220"/>
          </a:xfrm>
          <a:prstGeom prst="rect">
            <a:avLst/>
          </a:prstGeom>
          <a:noFill/>
        </p:spPr>
        <p:txBody>
          <a:bodyPr wrap="square" rtlCol="0">
            <a:spAutoFit/>
          </a:bodyPr>
          <a:lstStyle/>
          <a:p>
            <a:pPr algn="ctr"/>
            <a:r>
              <a:rPr lang="en-US" sz="2800" b="1">
                <a:solidFill>
                  <a:schemeClr val="bg1"/>
                </a:solidFill>
              </a:rPr>
              <a:t>The United States</a:t>
            </a:r>
          </a:p>
        </p:txBody>
      </p:sp>
      <p:sp>
        <p:nvSpPr>
          <p:cNvPr id="13" name="Retângulo 1">
            <a:extLst>
              <a:ext uri="{FF2B5EF4-FFF2-40B4-BE49-F238E27FC236}">
                <a16:creationId xmlns:a16="http://schemas.microsoft.com/office/drawing/2014/main" id="{2F2D6665-E74C-4AA2-246D-0A6957B4B74C}"/>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92A6DA5E-8169-06F3-CC14-5CF8FD9D1F28}"/>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82C40C60-C688-CD8C-D6D3-44FBD16E7B94}"/>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China</a:t>
            </a:r>
          </a:p>
        </p:txBody>
      </p:sp>
      <p:sp>
        <p:nvSpPr>
          <p:cNvPr id="28" name="Retângulo 1">
            <a:extLst>
              <a:ext uri="{FF2B5EF4-FFF2-40B4-BE49-F238E27FC236}">
                <a16:creationId xmlns:a16="http://schemas.microsoft.com/office/drawing/2014/main" id="{6E9B67FE-F582-4DB8-6685-1DEBCEF8FBBA}"/>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33E516BB-4F98-C426-7AFB-54F4C1FAEE82}"/>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A1E89D14-F7AF-E3FE-6E6F-9E4025987890}"/>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Brazil</a:t>
            </a:r>
          </a:p>
        </p:txBody>
      </p:sp>
      <p:sp>
        <p:nvSpPr>
          <p:cNvPr id="2" name="Rectangle 1">
            <a:extLst>
              <a:ext uri="{FF2B5EF4-FFF2-40B4-BE49-F238E27FC236}">
                <a16:creationId xmlns:a16="http://schemas.microsoft.com/office/drawing/2014/main" id="{6B87DEA8-EE22-2E9B-E2C3-36B2B47C43EF}"/>
              </a:ext>
            </a:extLst>
          </p:cNvPr>
          <p:cNvSpPr/>
          <p:nvPr/>
        </p:nvSpPr>
        <p:spPr>
          <a:xfrm>
            <a:off x="6087740" y="2384314"/>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24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4B9A-2898-B83D-C7B6-D341D3E9F93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FEC337DC-B22F-615A-FE8C-A6BA4C42046D}"/>
              </a:ext>
            </a:extLst>
          </p:cNvPr>
          <p:cNvSpPr txBox="1"/>
          <p:nvPr/>
        </p:nvSpPr>
        <p:spPr>
          <a:xfrm>
            <a:off x="963717" y="831904"/>
            <a:ext cx="10033688" cy="646331"/>
          </a:xfrm>
          <a:prstGeom prst="rect">
            <a:avLst/>
          </a:prstGeom>
          <a:noFill/>
        </p:spPr>
        <p:txBody>
          <a:bodyPr wrap="square" rtlCol="0">
            <a:spAutoFit/>
          </a:bodyPr>
          <a:lstStyle/>
          <a:p>
            <a:pPr algn="ctr"/>
            <a:r>
              <a:rPr lang="en-US" sz="3600"/>
              <a:t>What is a benefit of recycling e-waste?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E559C59A-9C65-869C-F645-83186EF5EA46}"/>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A34764DC-8452-8DF1-9C54-85EF87E2DDFC}"/>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755AA9AD-F167-7A0B-6D16-6B3C25C5B582}"/>
              </a:ext>
            </a:extLst>
          </p:cNvPr>
          <p:cNvSpPr txBox="1"/>
          <p:nvPr/>
        </p:nvSpPr>
        <p:spPr>
          <a:xfrm>
            <a:off x="1413364" y="166410"/>
            <a:ext cx="6220556" cy="400110"/>
          </a:xfrm>
          <a:prstGeom prst="rect">
            <a:avLst/>
          </a:prstGeom>
          <a:noFill/>
        </p:spPr>
        <p:txBody>
          <a:bodyPr wrap="square">
            <a:spAutoFit/>
          </a:bodyPr>
          <a:lstStyle/>
          <a:p>
            <a:r>
              <a:rPr lang="en-US" sz="2000" b="1"/>
              <a:t>Question 10: </a:t>
            </a:r>
            <a:endParaRPr lang="en-US" sz="2000"/>
          </a:p>
        </p:txBody>
      </p:sp>
      <p:sp>
        <p:nvSpPr>
          <p:cNvPr id="9" name="TextBox 8">
            <a:extLst>
              <a:ext uri="{FF2B5EF4-FFF2-40B4-BE49-F238E27FC236}">
                <a16:creationId xmlns:a16="http://schemas.microsoft.com/office/drawing/2014/main" id="{33F8717E-CFF7-CB4E-8EB1-85F26354445D}"/>
              </a:ext>
            </a:extLst>
          </p:cNvPr>
          <p:cNvSpPr txBox="1"/>
          <p:nvPr/>
        </p:nvSpPr>
        <p:spPr>
          <a:xfrm>
            <a:off x="1410864" y="2877070"/>
            <a:ext cx="3641047" cy="954107"/>
          </a:xfrm>
          <a:prstGeom prst="rect">
            <a:avLst/>
          </a:prstGeom>
          <a:noFill/>
        </p:spPr>
        <p:txBody>
          <a:bodyPr wrap="square" rtlCol="0">
            <a:spAutoFit/>
          </a:bodyPr>
          <a:lstStyle/>
          <a:p>
            <a:pPr algn="ctr"/>
            <a:r>
              <a:rPr lang="en-US" sz="2800">
                <a:solidFill>
                  <a:schemeClr val="bg1"/>
                </a:solidFill>
              </a:rPr>
              <a:t>Environmental preservation</a:t>
            </a:r>
            <a:endParaRPr lang="en-US" sz="2800" b="1">
              <a:solidFill>
                <a:schemeClr val="bg1"/>
              </a:solidFill>
            </a:endParaRPr>
          </a:p>
        </p:txBody>
      </p:sp>
      <p:sp>
        <p:nvSpPr>
          <p:cNvPr id="10" name="Retângulo 1">
            <a:extLst>
              <a:ext uri="{FF2B5EF4-FFF2-40B4-BE49-F238E27FC236}">
                <a16:creationId xmlns:a16="http://schemas.microsoft.com/office/drawing/2014/main" id="{224484D7-AF4F-0991-FB66-1209BBBCF145}"/>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B39D1663-1823-2B3E-43BF-4421C2707DB7}"/>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63CC4789-4FD6-99B5-A00B-2DADFDFCA430}"/>
              </a:ext>
            </a:extLst>
          </p:cNvPr>
          <p:cNvSpPr txBox="1"/>
          <p:nvPr/>
        </p:nvSpPr>
        <p:spPr>
          <a:xfrm>
            <a:off x="1413364" y="4645529"/>
            <a:ext cx="3578766" cy="523220"/>
          </a:xfrm>
          <a:prstGeom prst="rect">
            <a:avLst/>
          </a:prstGeom>
          <a:noFill/>
        </p:spPr>
        <p:txBody>
          <a:bodyPr wrap="square" rtlCol="0">
            <a:spAutoFit/>
          </a:bodyPr>
          <a:lstStyle/>
          <a:p>
            <a:pPr algn="ctr"/>
            <a:r>
              <a:rPr lang="en-US" sz="2800">
                <a:solidFill>
                  <a:schemeClr val="bg1"/>
                </a:solidFill>
              </a:rPr>
              <a:t>Job creation</a:t>
            </a:r>
            <a:endParaRPr lang="en-US" sz="2800" b="1">
              <a:solidFill>
                <a:schemeClr val="bg1"/>
              </a:solidFill>
            </a:endParaRPr>
          </a:p>
        </p:txBody>
      </p:sp>
      <p:sp>
        <p:nvSpPr>
          <p:cNvPr id="13" name="Retângulo 1">
            <a:extLst>
              <a:ext uri="{FF2B5EF4-FFF2-40B4-BE49-F238E27FC236}">
                <a16:creationId xmlns:a16="http://schemas.microsoft.com/office/drawing/2014/main" id="{2DE5A35C-9AC4-64F8-D34C-1B8043D15AFE}"/>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E482C14D-397E-1F44-6311-82C9E5018C35}"/>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92445143-C00B-5119-9A03-454E59D1BBBB}"/>
              </a:ext>
            </a:extLst>
          </p:cNvPr>
          <p:cNvSpPr txBox="1"/>
          <p:nvPr/>
        </p:nvSpPr>
        <p:spPr>
          <a:xfrm>
            <a:off x="7140086" y="2844536"/>
            <a:ext cx="3638549" cy="954107"/>
          </a:xfrm>
          <a:prstGeom prst="rect">
            <a:avLst/>
          </a:prstGeom>
          <a:noFill/>
        </p:spPr>
        <p:txBody>
          <a:bodyPr wrap="square" rtlCol="0">
            <a:spAutoFit/>
          </a:bodyPr>
          <a:lstStyle/>
          <a:p>
            <a:pPr algn="ctr"/>
            <a:r>
              <a:rPr lang="en-US" sz="2800">
                <a:solidFill>
                  <a:schemeClr val="bg1"/>
                </a:solidFill>
              </a:rPr>
              <a:t>Recovery of critical materials</a:t>
            </a:r>
            <a:endParaRPr lang="en-US" sz="2800" b="1">
              <a:solidFill>
                <a:schemeClr val="bg1"/>
              </a:solidFill>
            </a:endParaRPr>
          </a:p>
        </p:txBody>
      </p:sp>
      <p:sp>
        <p:nvSpPr>
          <p:cNvPr id="28" name="Retângulo 1">
            <a:extLst>
              <a:ext uri="{FF2B5EF4-FFF2-40B4-BE49-F238E27FC236}">
                <a16:creationId xmlns:a16="http://schemas.microsoft.com/office/drawing/2014/main" id="{767641AA-8450-D289-B56A-F71E3E006212}"/>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B50863EE-BF8E-F801-AA89-6A26B23A47EB}"/>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139280DF-0C06-72B2-4CED-7B2A785DF668}"/>
              </a:ext>
            </a:extLst>
          </p:cNvPr>
          <p:cNvSpPr txBox="1"/>
          <p:nvPr/>
        </p:nvSpPr>
        <p:spPr>
          <a:xfrm>
            <a:off x="7050440" y="4645529"/>
            <a:ext cx="3186434" cy="523220"/>
          </a:xfrm>
          <a:prstGeom prst="rect">
            <a:avLst/>
          </a:prstGeom>
          <a:noFill/>
        </p:spPr>
        <p:txBody>
          <a:bodyPr wrap="square" rtlCol="0">
            <a:spAutoFit/>
          </a:bodyPr>
          <a:lstStyle/>
          <a:p>
            <a:pPr algn="ctr"/>
            <a:r>
              <a:rPr lang="en-US" sz="2800">
                <a:solidFill>
                  <a:schemeClr val="bg1"/>
                </a:solidFill>
              </a:rPr>
              <a:t>All of the above</a:t>
            </a:r>
            <a:endParaRPr lang="en-US" sz="2800" b="1">
              <a:solidFill>
                <a:schemeClr val="bg1"/>
              </a:solidFill>
            </a:endParaRPr>
          </a:p>
        </p:txBody>
      </p:sp>
      <p:sp>
        <p:nvSpPr>
          <p:cNvPr id="2" name="Rectangle 1">
            <a:extLst>
              <a:ext uri="{FF2B5EF4-FFF2-40B4-BE49-F238E27FC236}">
                <a16:creationId xmlns:a16="http://schemas.microsoft.com/office/drawing/2014/main" id="{509701AF-9150-9A9A-499C-494542AFF61A}"/>
              </a:ext>
            </a:extLst>
          </p:cNvPr>
          <p:cNvSpPr/>
          <p:nvPr/>
        </p:nvSpPr>
        <p:spPr>
          <a:xfrm>
            <a:off x="6087740" y="414720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926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20A4F-3F50-108A-536E-96C64EEBC2D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EC5D722-D4BF-4F7D-882E-ACF72769474B}"/>
              </a:ext>
            </a:extLst>
          </p:cNvPr>
          <p:cNvSpPr txBox="1"/>
          <p:nvPr/>
        </p:nvSpPr>
        <p:spPr>
          <a:xfrm>
            <a:off x="963717" y="831904"/>
            <a:ext cx="10033688" cy="1200329"/>
          </a:xfrm>
          <a:prstGeom prst="rect">
            <a:avLst/>
          </a:prstGeom>
          <a:noFill/>
        </p:spPr>
        <p:txBody>
          <a:bodyPr wrap="square" rtlCol="0">
            <a:spAutoFit/>
          </a:bodyPr>
          <a:lstStyle/>
          <a:p>
            <a:pPr algn="ctr"/>
            <a:r>
              <a:rPr lang="en-US" sz="3600"/>
              <a:t>How many elements are used in the creation of an iPhone?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5BBF9C26-12FB-81B5-1B98-1A4EDC108A2B}"/>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A4F73D38-A274-6850-A315-B8FEA29EA943}"/>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120D7CC6-85C5-5FEC-CDE3-8B51245B02CA}"/>
              </a:ext>
            </a:extLst>
          </p:cNvPr>
          <p:cNvSpPr txBox="1"/>
          <p:nvPr/>
        </p:nvSpPr>
        <p:spPr>
          <a:xfrm>
            <a:off x="1413364" y="166410"/>
            <a:ext cx="6220556" cy="400110"/>
          </a:xfrm>
          <a:prstGeom prst="rect">
            <a:avLst/>
          </a:prstGeom>
          <a:noFill/>
        </p:spPr>
        <p:txBody>
          <a:bodyPr wrap="square">
            <a:spAutoFit/>
          </a:bodyPr>
          <a:lstStyle/>
          <a:p>
            <a:r>
              <a:rPr lang="en-US" sz="2000" b="1"/>
              <a:t>Question 11: </a:t>
            </a:r>
            <a:endParaRPr lang="en-US" sz="2000"/>
          </a:p>
        </p:txBody>
      </p:sp>
      <p:sp>
        <p:nvSpPr>
          <p:cNvPr id="9" name="TextBox 8">
            <a:extLst>
              <a:ext uri="{FF2B5EF4-FFF2-40B4-BE49-F238E27FC236}">
                <a16:creationId xmlns:a16="http://schemas.microsoft.com/office/drawing/2014/main" id="{571A2599-3A56-6405-1980-CDEE5CF9C59F}"/>
              </a:ext>
            </a:extLst>
          </p:cNvPr>
          <p:cNvSpPr txBox="1"/>
          <p:nvPr/>
        </p:nvSpPr>
        <p:spPr>
          <a:xfrm>
            <a:off x="1410865" y="3077271"/>
            <a:ext cx="3641047" cy="523220"/>
          </a:xfrm>
          <a:prstGeom prst="rect">
            <a:avLst/>
          </a:prstGeom>
          <a:noFill/>
        </p:spPr>
        <p:txBody>
          <a:bodyPr wrap="square" rtlCol="0">
            <a:spAutoFit/>
          </a:bodyPr>
          <a:lstStyle/>
          <a:p>
            <a:pPr algn="ctr"/>
            <a:r>
              <a:rPr lang="en-US" sz="2800" b="1">
                <a:solidFill>
                  <a:schemeClr val="bg1"/>
                </a:solidFill>
              </a:rPr>
              <a:t>30</a:t>
            </a:r>
          </a:p>
        </p:txBody>
      </p:sp>
      <p:sp>
        <p:nvSpPr>
          <p:cNvPr id="10" name="Retângulo 1">
            <a:extLst>
              <a:ext uri="{FF2B5EF4-FFF2-40B4-BE49-F238E27FC236}">
                <a16:creationId xmlns:a16="http://schemas.microsoft.com/office/drawing/2014/main" id="{D09BAD16-E11D-5FC9-6746-BFE1D66074D4}"/>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C1772F29-5DFD-E9E6-0F77-96DE631FF3B8}"/>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9A241DD6-ADE2-1F51-A468-73AE9DC271CF}"/>
              </a:ext>
            </a:extLst>
          </p:cNvPr>
          <p:cNvSpPr txBox="1"/>
          <p:nvPr/>
        </p:nvSpPr>
        <p:spPr>
          <a:xfrm>
            <a:off x="1413364" y="4645529"/>
            <a:ext cx="3578766" cy="523220"/>
          </a:xfrm>
          <a:prstGeom prst="rect">
            <a:avLst/>
          </a:prstGeom>
          <a:noFill/>
        </p:spPr>
        <p:txBody>
          <a:bodyPr wrap="square" rtlCol="0">
            <a:spAutoFit/>
          </a:bodyPr>
          <a:lstStyle>
            <a:defPPr>
              <a:defRPr lang="en-US"/>
            </a:defPPr>
            <a:lvl1pPr algn="ctr">
              <a:defRPr sz="2800" b="1">
                <a:solidFill>
                  <a:schemeClr val="bg1"/>
                </a:solidFill>
              </a:defRPr>
            </a:lvl1pPr>
          </a:lstStyle>
          <a:p>
            <a:r>
              <a:rPr lang="en-US"/>
              <a:t>46</a:t>
            </a:r>
          </a:p>
        </p:txBody>
      </p:sp>
      <p:sp>
        <p:nvSpPr>
          <p:cNvPr id="13" name="Retângulo 1">
            <a:extLst>
              <a:ext uri="{FF2B5EF4-FFF2-40B4-BE49-F238E27FC236}">
                <a16:creationId xmlns:a16="http://schemas.microsoft.com/office/drawing/2014/main" id="{10F8EB41-91C4-A816-10E3-E65D38387805}"/>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CED1AABC-5840-2CFA-A931-679C8BFF6333}"/>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75534948-F947-3A95-E471-23ED7608FCB8}"/>
              </a:ext>
            </a:extLst>
          </p:cNvPr>
          <p:cNvSpPr txBox="1"/>
          <p:nvPr/>
        </p:nvSpPr>
        <p:spPr>
          <a:xfrm>
            <a:off x="7140087" y="3042342"/>
            <a:ext cx="3638549" cy="523220"/>
          </a:xfrm>
          <a:prstGeom prst="rect">
            <a:avLst/>
          </a:prstGeom>
          <a:noFill/>
        </p:spPr>
        <p:txBody>
          <a:bodyPr wrap="square" rtlCol="0">
            <a:spAutoFit/>
          </a:bodyPr>
          <a:lstStyle/>
          <a:p>
            <a:pPr algn="ctr"/>
            <a:r>
              <a:rPr lang="en-US" sz="2800" b="1">
                <a:solidFill>
                  <a:schemeClr val="bg1"/>
                </a:solidFill>
              </a:rPr>
              <a:t>24</a:t>
            </a:r>
          </a:p>
        </p:txBody>
      </p:sp>
      <p:sp>
        <p:nvSpPr>
          <p:cNvPr id="28" name="Retângulo 1">
            <a:extLst>
              <a:ext uri="{FF2B5EF4-FFF2-40B4-BE49-F238E27FC236}">
                <a16:creationId xmlns:a16="http://schemas.microsoft.com/office/drawing/2014/main" id="{FEED2AEC-9606-AB57-8ED9-028F41C2CC4A}"/>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D22ABD27-8A94-3EC4-3C9C-D32CAAA5DE40}"/>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A65266DB-9EA8-C639-3FE4-EA4735CA4A39}"/>
              </a:ext>
            </a:extLst>
          </p:cNvPr>
          <p:cNvSpPr txBox="1"/>
          <p:nvPr/>
        </p:nvSpPr>
        <p:spPr>
          <a:xfrm>
            <a:off x="7050440" y="4645529"/>
            <a:ext cx="3728196" cy="523220"/>
          </a:xfrm>
          <a:prstGeom prst="rect">
            <a:avLst/>
          </a:prstGeom>
          <a:noFill/>
        </p:spPr>
        <p:txBody>
          <a:bodyPr wrap="square" rtlCol="0">
            <a:spAutoFit/>
          </a:bodyPr>
          <a:lstStyle/>
          <a:p>
            <a:pPr algn="ctr"/>
            <a:r>
              <a:rPr lang="en-US" sz="2800" b="1">
                <a:solidFill>
                  <a:schemeClr val="bg1"/>
                </a:solidFill>
              </a:rPr>
              <a:t>118</a:t>
            </a:r>
          </a:p>
        </p:txBody>
      </p:sp>
      <p:sp>
        <p:nvSpPr>
          <p:cNvPr id="2" name="Rectangle 1">
            <a:extLst>
              <a:ext uri="{FF2B5EF4-FFF2-40B4-BE49-F238E27FC236}">
                <a16:creationId xmlns:a16="http://schemas.microsoft.com/office/drawing/2014/main" id="{266161D3-BEC4-4DFC-5DB2-F71083883572}"/>
              </a:ext>
            </a:extLst>
          </p:cNvPr>
          <p:cNvSpPr/>
          <p:nvPr/>
        </p:nvSpPr>
        <p:spPr>
          <a:xfrm>
            <a:off x="271844" y="414720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02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01399-FBC7-61E2-9635-F6C5336DA7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629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7BFFD-0FFA-BA68-621C-53354148A1F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FF8135D-91C7-807C-F4E0-73597CEB51C0}"/>
              </a:ext>
            </a:extLst>
          </p:cNvPr>
          <p:cNvSpPr txBox="1"/>
          <p:nvPr/>
        </p:nvSpPr>
        <p:spPr>
          <a:xfrm>
            <a:off x="963717" y="831904"/>
            <a:ext cx="10033688" cy="1200329"/>
          </a:xfrm>
          <a:prstGeom prst="rect">
            <a:avLst/>
          </a:prstGeom>
          <a:noFill/>
        </p:spPr>
        <p:txBody>
          <a:bodyPr wrap="square" rtlCol="0">
            <a:spAutoFit/>
          </a:bodyPr>
          <a:lstStyle/>
          <a:p>
            <a:pPr algn="ctr"/>
            <a:r>
              <a:rPr lang="en-US" sz="3600"/>
              <a:t>Which of the following is</a:t>
            </a:r>
            <a:r>
              <a:rPr lang="en-US" sz="3600" b="1"/>
              <a:t> NOT </a:t>
            </a:r>
            <a:r>
              <a:rPr lang="en-US" sz="3600"/>
              <a:t>one of the top 5 materials that make up an iPhone?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B8BC31E9-0D60-FEB8-B5FC-B5B919DAAB68}"/>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2CCC719A-384B-91F7-DF19-40B63E566CAD}"/>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BE1093E3-8908-1535-ACDC-EE4BB50DEA2C}"/>
              </a:ext>
            </a:extLst>
          </p:cNvPr>
          <p:cNvSpPr txBox="1"/>
          <p:nvPr/>
        </p:nvSpPr>
        <p:spPr>
          <a:xfrm>
            <a:off x="1413364" y="166410"/>
            <a:ext cx="6220556" cy="400110"/>
          </a:xfrm>
          <a:prstGeom prst="rect">
            <a:avLst/>
          </a:prstGeom>
          <a:noFill/>
        </p:spPr>
        <p:txBody>
          <a:bodyPr wrap="square">
            <a:spAutoFit/>
          </a:bodyPr>
          <a:lstStyle/>
          <a:p>
            <a:r>
              <a:rPr lang="en-US" sz="2000" b="1"/>
              <a:t>Question 12: </a:t>
            </a:r>
            <a:endParaRPr lang="en-US" sz="2000"/>
          </a:p>
        </p:txBody>
      </p:sp>
      <p:sp>
        <p:nvSpPr>
          <p:cNvPr id="9" name="TextBox 8">
            <a:extLst>
              <a:ext uri="{FF2B5EF4-FFF2-40B4-BE49-F238E27FC236}">
                <a16:creationId xmlns:a16="http://schemas.microsoft.com/office/drawing/2014/main" id="{B6DD7C39-2755-2137-58D9-B8A554791BE5}"/>
              </a:ext>
            </a:extLst>
          </p:cNvPr>
          <p:cNvSpPr txBox="1"/>
          <p:nvPr/>
        </p:nvSpPr>
        <p:spPr>
          <a:xfrm>
            <a:off x="1410865" y="3077271"/>
            <a:ext cx="3641047" cy="523220"/>
          </a:xfrm>
          <a:prstGeom prst="rect">
            <a:avLst/>
          </a:prstGeom>
          <a:noFill/>
        </p:spPr>
        <p:txBody>
          <a:bodyPr wrap="square" rtlCol="0">
            <a:spAutoFit/>
          </a:bodyPr>
          <a:lstStyle/>
          <a:p>
            <a:pPr algn="ctr"/>
            <a:r>
              <a:rPr lang="en-US" sz="2800" b="1">
                <a:solidFill>
                  <a:schemeClr val="bg1"/>
                </a:solidFill>
              </a:rPr>
              <a:t>Silicon</a:t>
            </a:r>
          </a:p>
        </p:txBody>
      </p:sp>
      <p:sp>
        <p:nvSpPr>
          <p:cNvPr id="10" name="Retângulo 1">
            <a:extLst>
              <a:ext uri="{FF2B5EF4-FFF2-40B4-BE49-F238E27FC236}">
                <a16:creationId xmlns:a16="http://schemas.microsoft.com/office/drawing/2014/main" id="{7662FD3D-E19F-0352-38B0-4F18E9584DFF}"/>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0EE25E12-C957-D877-EC33-7987D6D36081}"/>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558BAE45-56C6-B55E-E7D2-2525454C9CD2}"/>
              </a:ext>
            </a:extLst>
          </p:cNvPr>
          <p:cNvSpPr txBox="1"/>
          <p:nvPr/>
        </p:nvSpPr>
        <p:spPr>
          <a:xfrm>
            <a:off x="1413364" y="4645529"/>
            <a:ext cx="3578766" cy="523220"/>
          </a:xfrm>
          <a:prstGeom prst="rect">
            <a:avLst/>
          </a:prstGeom>
          <a:noFill/>
        </p:spPr>
        <p:txBody>
          <a:bodyPr wrap="square" rtlCol="0">
            <a:spAutoFit/>
          </a:bodyPr>
          <a:lstStyle/>
          <a:p>
            <a:pPr algn="ctr"/>
            <a:r>
              <a:rPr lang="en-US" sz="2800" b="1">
                <a:solidFill>
                  <a:schemeClr val="bg1"/>
                </a:solidFill>
              </a:rPr>
              <a:t>Gold</a:t>
            </a:r>
          </a:p>
        </p:txBody>
      </p:sp>
      <p:sp>
        <p:nvSpPr>
          <p:cNvPr id="13" name="Retângulo 1">
            <a:extLst>
              <a:ext uri="{FF2B5EF4-FFF2-40B4-BE49-F238E27FC236}">
                <a16:creationId xmlns:a16="http://schemas.microsoft.com/office/drawing/2014/main" id="{16C683BB-BCCA-F414-F9A1-DCCCA29F839F}"/>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9D59DD49-C04C-85C3-96C3-16A71221927C}"/>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6B88CA08-2D0F-B2CE-EC4D-6CCB5E488D12}"/>
              </a:ext>
            </a:extLst>
          </p:cNvPr>
          <p:cNvSpPr txBox="1"/>
          <p:nvPr/>
        </p:nvSpPr>
        <p:spPr>
          <a:xfrm>
            <a:off x="7140087" y="3042342"/>
            <a:ext cx="3638549" cy="523220"/>
          </a:xfrm>
          <a:prstGeom prst="rect">
            <a:avLst/>
          </a:prstGeom>
          <a:noFill/>
        </p:spPr>
        <p:txBody>
          <a:bodyPr wrap="square" rtlCol="0">
            <a:spAutoFit/>
          </a:bodyPr>
          <a:lstStyle/>
          <a:p>
            <a:pPr algn="ctr"/>
            <a:r>
              <a:rPr lang="en-US" sz="2800" b="1">
                <a:solidFill>
                  <a:schemeClr val="bg1"/>
                </a:solidFill>
              </a:rPr>
              <a:t>Lithium</a:t>
            </a:r>
          </a:p>
        </p:txBody>
      </p:sp>
      <p:sp>
        <p:nvSpPr>
          <p:cNvPr id="28" name="Retângulo 1">
            <a:extLst>
              <a:ext uri="{FF2B5EF4-FFF2-40B4-BE49-F238E27FC236}">
                <a16:creationId xmlns:a16="http://schemas.microsoft.com/office/drawing/2014/main" id="{B9B8EC80-B382-F683-5D70-60836075BCE0}"/>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BF913835-8B6F-4754-CD58-7E1FA4F59A54}"/>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D9C67565-28F0-563C-1371-7CFBB9C05E6E}"/>
              </a:ext>
            </a:extLst>
          </p:cNvPr>
          <p:cNvSpPr txBox="1"/>
          <p:nvPr/>
        </p:nvSpPr>
        <p:spPr>
          <a:xfrm>
            <a:off x="7050440" y="4645529"/>
            <a:ext cx="3728196" cy="523220"/>
          </a:xfrm>
          <a:prstGeom prst="rect">
            <a:avLst/>
          </a:prstGeom>
          <a:noFill/>
        </p:spPr>
        <p:txBody>
          <a:bodyPr wrap="square" rtlCol="0">
            <a:spAutoFit/>
          </a:bodyPr>
          <a:lstStyle/>
          <a:p>
            <a:pPr algn="ctr"/>
            <a:r>
              <a:rPr lang="en-US" sz="2800" b="1">
                <a:solidFill>
                  <a:schemeClr val="bg1"/>
                </a:solidFill>
              </a:rPr>
              <a:t>Aluminum</a:t>
            </a:r>
          </a:p>
        </p:txBody>
      </p:sp>
      <p:sp>
        <p:nvSpPr>
          <p:cNvPr id="2" name="Rectangle 1">
            <a:extLst>
              <a:ext uri="{FF2B5EF4-FFF2-40B4-BE49-F238E27FC236}">
                <a16:creationId xmlns:a16="http://schemas.microsoft.com/office/drawing/2014/main" id="{E1D0186F-E098-93C2-DBC5-7851A71FD328}"/>
              </a:ext>
            </a:extLst>
          </p:cNvPr>
          <p:cNvSpPr/>
          <p:nvPr/>
        </p:nvSpPr>
        <p:spPr>
          <a:xfrm>
            <a:off x="271844" y="2458446"/>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6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C8E1C-1CDB-D345-BA82-DEBC6E5AC79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718396CF-24EB-A3C6-C4E0-A27DC8F06D30}"/>
              </a:ext>
            </a:extLst>
          </p:cNvPr>
          <p:cNvSpPr txBox="1"/>
          <p:nvPr/>
        </p:nvSpPr>
        <p:spPr>
          <a:xfrm>
            <a:off x="963717" y="831904"/>
            <a:ext cx="9481861" cy="1200329"/>
          </a:xfrm>
          <a:prstGeom prst="rect">
            <a:avLst/>
          </a:prstGeom>
          <a:noFill/>
        </p:spPr>
        <p:txBody>
          <a:bodyPr wrap="square" rtlCol="0">
            <a:spAutoFit/>
          </a:bodyPr>
          <a:lstStyle/>
          <a:p>
            <a:pPr algn="ctr"/>
            <a:r>
              <a:rPr lang="en-US" sz="3600"/>
              <a:t>Which country is a primary producer of copper ore?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680FBEF6-7AF6-63F2-BDC3-DE8EC638CA33}"/>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473BCCAC-6C64-E0C9-C95D-D82DBD852858}"/>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F0799F74-0487-0552-8916-CB076F63685E}"/>
              </a:ext>
            </a:extLst>
          </p:cNvPr>
          <p:cNvSpPr txBox="1"/>
          <p:nvPr/>
        </p:nvSpPr>
        <p:spPr>
          <a:xfrm>
            <a:off x="1413364" y="166410"/>
            <a:ext cx="6220556" cy="400110"/>
          </a:xfrm>
          <a:prstGeom prst="rect">
            <a:avLst/>
          </a:prstGeom>
          <a:noFill/>
        </p:spPr>
        <p:txBody>
          <a:bodyPr wrap="square">
            <a:spAutoFit/>
          </a:bodyPr>
          <a:lstStyle/>
          <a:p>
            <a:r>
              <a:rPr lang="en-US" sz="2000" b="1"/>
              <a:t>Question 13: </a:t>
            </a:r>
            <a:endParaRPr lang="en-US" sz="2000"/>
          </a:p>
        </p:txBody>
      </p:sp>
      <p:sp>
        <p:nvSpPr>
          <p:cNvPr id="9" name="TextBox 8">
            <a:extLst>
              <a:ext uri="{FF2B5EF4-FFF2-40B4-BE49-F238E27FC236}">
                <a16:creationId xmlns:a16="http://schemas.microsoft.com/office/drawing/2014/main" id="{2E73F148-9460-5862-9466-2B4C6ED0807B}"/>
              </a:ext>
            </a:extLst>
          </p:cNvPr>
          <p:cNvSpPr txBox="1"/>
          <p:nvPr/>
        </p:nvSpPr>
        <p:spPr>
          <a:xfrm>
            <a:off x="1413364" y="3059980"/>
            <a:ext cx="3641046" cy="523220"/>
          </a:xfrm>
          <a:prstGeom prst="rect">
            <a:avLst/>
          </a:prstGeom>
          <a:noFill/>
        </p:spPr>
        <p:txBody>
          <a:bodyPr wrap="square" rtlCol="0">
            <a:spAutoFit/>
          </a:bodyPr>
          <a:lstStyle/>
          <a:p>
            <a:pPr algn="ctr"/>
            <a:r>
              <a:rPr lang="en-US" sz="2800" b="1">
                <a:solidFill>
                  <a:schemeClr val="bg1"/>
                </a:solidFill>
              </a:rPr>
              <a:t>The United States</a:t>
            </a:r>
          </a:p>
        </p:txBody>
      </p:sp>
      <p:sp>
        <p:nvSpPr>
          <p:cNvPr id="10" name="Retângulo 1">
            <a:extLst>
              <a:ext uri="{FF2B5EF4-FFF2-40B4-BE49-F238E27FC236}">
                <a16:creationId xmlns:a16="http://schemas.microsoft.com/office/drawing/2014/main" id="{1049F4AE-C723-F51C-6680-F3D140218C1F}"/>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6FBDB340-EE46-1108-F8B8-5A346D79B9FE}"/>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42EA1BDA-134B-B79D-F454-5D2380056E03}"/>
              </a:ext>
            </a:extLst>
          </p:cNvPr>
          <p:cNvSpPr txBox="1"/>
          <p:nvPr/>
        </p:nvSpPr>
        <p:spPr>
          <a:xfrm>
            <a:off x="1413364" y="4645529"/>
            <a:ext cx="3578766" cy="523220"/>
          </a:xfrm>
          <a:prstGeom prst="rect">
            <a:avLst/>
          </a:prstGeom>
          <a:noFill/>
        </p:spPr>
        <p:txBody>
          <a:bodyPr wrap="square" rtlCol="0">
            <a:spAutoFit/>
          </a:bodyPr>
          <a:lstStyle/>
          <a:p>
            <a:pPr algn="ctr"/>
            <a:r>
              <a:rPr lang="en-US" sz="2800" b="1">
                <a:solidFill>
                  <a:schemeClr val="bg1"/>
                </a:solidFill>
              </a:rPr>
              <a:t>China</a:t>
            </a:r>
          </a:p>
        </p:txBody>
      </p:sp>
      <p:sp>
        <p:nvSpPr>
          <p:cNvPr id="13" name="Retângulo 1">
            <a:extLst>
              <a:ext uri="{FF2B5EF4-FFF2-40B4-BE49-F238E27FC236}">
                <a16:creationId xmlns:a16="http://schemas.microsoft.com/office/drawing/2014/main" id="{C184BA6C-15CA-2CA3-1EEC-B05E95B98B75}"/>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418B7118-7C24-53CC-A2E3-040C2BB5E204}"/>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71425690-7A77-7C57-7C12-C5F50D280498}"/>
              </a:ext>
            </a:extLst>
          </p:cNvPr>
          <p:cNvSpPr txBox="1"/>
          <p:nvPr/>
        </p:nvSpPr>
        <p:spPr>
          <a:xfrm>
            <a:off x="7140087" y="3059980"/>
            <a:ext cx="3186434" cy="523220"/>
          </a:xfrm>
          <a:prstGeom prst="rect">
            <a:avLst/>
          </a:prstGeom>
          <a:noFill/>
        </p:spPr>
        <p:txBody>
          <a:bodyPr wrap="square" lIns="91440" tIns="45720" rIns="91440" bIns="45720" rtlCol="0" anchor="t">
            <a:spAutoFit/>
          </a:bodyPr>
          <a:lstStyle/>
          <a:p>
            <a:pPr algn="ctr"/>
            <a:r>
              <a:rPr lang="en-US" sz="2800" b="1">
                <a:solidFill>
                  <a:schemeClr val="bg1"/>
                </a:solidFill>
                <a:cs typeface="Arial"/>
              </a:rPr>
              <a:t>Brazil</a:t>
            </a:r>
          </a:p>
        </p:txBody>
      </p:sp>
      <p:sp>
        <p:nvSpPr>
          <p:cNvPr id="28" name="Retângulo 1">
            <a:extLst>
              <a:ext uri="{FF2B5EF4-FFF2-40B4-BE49-F238E27FC236}">
                <a16:creationId xmlns:a16="http://schemas.microsoft.com/office/drawing/2014/main" id="{EE53344D-161A-C147-3906-49C830612306}"/>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2CAC2F67-6864-5818-1327-35A812495FD3}"/>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6B844BE2-A2D2-5A18-1D5A-130944DD61E8}"/>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Chile</a:t>
            </a:r>
          </a:p>
        </p:txBody>
      </p:sp>
      <p:sp>
        <p:nvSpPr>
          <p:cNvPr id="2" name="Rectangle 1">
            <a:extLst>
              <a:ext uri="{FF2B5EF4-FFF2-40B4-BE49-F238E27FC236}">
                <a16:creationId xmlns:a16="http://schemas.microsoft.com/office/drawing/2014/main" id="{7B3592AC-2541-C315-CB3F-693FE690DC94}"/>
              </a:ext>
            </a:extLst>
          </p:cNvPr>
          <p:cNvSpPr/>
          <p:nvPr/>
        </p:nvSpPr>
        <p:spPr>
          <a:xfrm>
            <a:off x="6087740" y="406483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0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65752-7A1B-E184-4E60-8F2864A006A5}"/>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682415D-EBFA-B95D-6F4E-721C0E1D9EF1}"/>
              </a:ext>
            </a:extLst>
          </p:cNvPr>
          <p:cNvSpPr txBox="1"/>
          <p:nvPr/>
        </p:nvSpPr>
        <p:spPr>
          <a:xfrm>
            <a:off x="963717" y="831904"/>
            <a:ext cx="9481861" cy="1200329"/>
          </a:xfrm>
          <a:prstGeom prst="rect">
            <a:avLst/>
          </a:prstGeom>
          <a:noFill/>
        </p:spPr>
        <p:txBody>
          <a:bodyPr wrap="square" rtlCol="0">
            <a:spAutoFit/>
          </a:bodyPr>
          <a:lstStyle/>
          <a:p>
            <a:pPr algn="ctr"/>
            <a:r>
              <a:rPr lang="en-US" sz="3600"/>
              <a:t>Which U.S. state produces over 70% of the country's gold?</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25E5A9D6-AD84-AF26-4449-066560AFC1B1}"/>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1FC86548-EF57-6E73-D553-EC52B0608F23}"/>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CD55D539-862C-9BDB-BAD0-AC83B1359AD4}"/>
              </a:ext>
            </a:extLst>
          </p:cNvPr>
          <p:cNvSpPr txBox="1"/>
          <p:nvPr/>
        </p:nvSpPr>
        <p:spPr>
          <a:xfrm>
            <a:off x="1413364" y="166410"/>
            <a:ext cx="6220556" cy="400110"/>
          </a:xfrm>
          <a:prstGeom prst="rect">
            <a:avLst/>
          </a:prstGeom>
          <a:noFill/>
        </p:spPr>
        <p:txBody>
          <a:bodyPr wrap="square">
            <a:spAutoFit/>
          </a:bodyPr>
          <a:lstStyle/>
          <a:p>
            <a:r>
              <a:rPr lang="en-US" sz="2000" b="1"/>
              <a:t>Question 14: </a:t>
            </a:r>
            <a:endParaRPr lang="en-US" sz="2000"/>
          </a:p>
        </p:txBody>
      </p:sp>
      <p:sp>
        <p:nvSpPr>
          <p:cNvPr id="9" name="TextBox 8">
            <a:extLst>
              <a:ext uri="{FF2B5EF4-FFF2-40B4-BE49-F238E27FC236}">
                <a16:creationId xmlns:a16="http://schemas.microsoft.com/office/drawing/2014/main" id="{D2FFA67A-A1BB-7262-0914-0D1CDE7B3790}"/>
              </a:ext>
            </a:extLst>
          </p:cNvPr>
          <p:cNvSpPr txBox="1"/>
          <p:nvPr/>
        </p:nvSpPr>
        <p:spPr>
          <a:xfrm>
            <a:off x="1413364" y="3059980"/>
            <a:ext cx="3641046" cy="523220"/>
          </a:xfrm>
          <a:prstGeom prst="rect">
            <a:avLst/>
          </a:prstGeom>
          <a:noFill/>
        </p:spPr>
        <p:txBody>
          <a:bodyPr wrap="square" rtlCol="0">
            <a:spAutoFit/>
          </a:bodyPr>
          <a:lstStyle/>
          <a:p>
            <a:pPr algn="ctr"/>
            <a:r>
              <a:rPr lang="en-US" sz="2800" b="1">
                <a:solidFill>
                  <a:schemeClr val="bg1"/>
                </a:solidFill>
              </a:rPr>
              <a:t>California</a:t>
            </a:r>
          </a:p>
        </p:txBody>
      </p:sp>
      <p:sp>
        <p:nvSpPr>
          <p:cNvPr id="10" name="Retângulo 1">
            <a:extLst>
              <a:ext uri="{FF2B5EF4-FFF2-40B4-BE49-F238E27FC236}">
                <a16:creationId xmlns:a16="http://schemas.microsoft.com/office/drawing/2014/main" id="{C27C7A6E-D0CC-F083-09D8-521635757BCC}"/>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4CA951B0-053A-F491-4A5A-3349010DD259}"/>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74EE040E-187E-7C08-3867-C6A317850493}"/>
              </a:ext>
            </a:extLst>
          </p:cNvPr>
          <p:cNvSpPr txBox="1"/>
          <p:nvPr/>
        </p:nvSpPr>
        <p:spPr>
          <a:xfrm>
            <a:off x="1413364" y="4645529"/>
            <a:ext cx="3578766" cy="523220"/>
          </a:xfrm>
          <a:prstGeom prst="rect">
            <a:avLst/>
          </a:prstGeom>
          <a:noFill/>
        </p:spPr>
        <p:txBody>
          <a:bodyPr wrap="square" rtlCol="0">
            <a:spAutoFit/>
          </a:bodyPr>
          <a:lstStyle/>
          <a:p>
            <a:pPr algn="ctr"/>
            <a:r>
              <a:rPr lang="en-US" sz="2800" b="1">
                <a:solidFill>
                  <a:schemeClr val="bg1"/>
                </a:solidFill>
              </a:rPr>
              <a:t>Oregon</a:t>
            </a:r>
          </a:p>
        </p:txBody>
      </p:sp>
      <p:sp>
        <p:nvSpPr>
          <p:cNvPr id="13" name="Retângulo 1">
            <a:extLst>
              <a:ext uri="{FF2B5EF4-FFF2-40B4-BE49-F238E27FC236}">
                <a16:creationId xmlns:a16="http://schemas.microsoft.com/office/drawing/2014/main" id="{C0582614-78E1-C26D-B3D7-A1A7C84EF2CA}"/>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422E2C60-7859-CB5F-77F5-9DAD5B779994}"/>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9BC3F065-9BE2-3BCA-599D-55C9006D09AD}"/>
              </a:ext>
            </a:extLst>
          </p:cNvPr>
          <p:cNvSpPr txBox="1"/>
          <p:nvPr/>
        </p:nvSpPr>
        <p:spPr>
          <a:xfrm>
            <a:off x="7140087" y="3059980"/>
            <a:ext cx="3186434" cy="523220"/>
          </a:xfrm>
          <a:prstGeom prst="rect">
            <a:avLst/>
          </a:prstGeom>
          <a:noFill/>
        </p:spPr>
        <p:txBody>
          <a:bodyPr wrap="square" rtlCol="0">
            <a:spAutoFit/>
          </a:bodyPr>
          <a:lstStyle/>
          <a:p>
            <a:pPr algn="ctr"/>
            <a:r>
              <a:rPr lang="en-US" sz="2800" b="1">
                <a:solidFill>
                  <a:schemeClr val="bg1"/>
                </a:solidFill>
              </a:rPr>
              <a:t>Idaho</a:t>
            </a:r>
          </a:p>
        </p:txBody>
      </p:sp>
      <p:sp>
        <p:nvSpPr>
          <p:cNvPr id="28" name="Retângulo 1">
            <a:extLst>
              <a:ext uri="{FF2B5EF4-FFF2-40B4-BE49-F238E27FC236}">
                <a16:creationId xmlns:a16="http://schemas.microsoft.com/office/drawing/2014/main" id="{86BF096C-B11B-C100-729B-D28B2E6BEDF7}"/>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F81C26E0-A591-552C-9828-06E4C48A6B73}"/>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6449083F-136D-DC0C-C1E4-E26E7C671E8C}"/>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Nevada</a:t>
            </a:r>
          </a:p>
        </p:txBody>
      </p:sp>
      <p:sp>
        <p:nvSpPr>
          <p:cNvPr id="2" name="Rectangle 1">
            <a:extLst>
              <a:ext uri="{FF2B5EF4-FFF2-40B4-BE49-F238E27FC236}">
                <a16:creationId xmlns:a16="http://schemas.microsoft.com/office/drawing/2014/main" id="{532EED8F-E22C-E965-EB94-37AF05D208F3}"/>
              </a:ext>
            </a:extLst>
          </p:cNvPr>
          <p:cNvSpPr/>
          <p:nvPr/>
        </p:nvSpPr>
        <p:spPr>
          <a:xfrm>
            <a:off x="6087740" y="406483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4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F85B-6327-DBBF-2D3A-9F94951E7A57}"/>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64F5313C-C968-E0A3-10FB-E09853730E2F}"/>
              </a:ext>
            </a:extLst>
          </p:cNvPr>
          <p:cNvSpPr txBox="1"/>
          <p:nvPr/>
        </p:nvSpPr>
        <p:spPr>
          <a:xfrm>
            <a:off x="963717" y="1055837"/>
            <a:ext cx="9481861" cy="646331"/>
          </a:xfrm>
          <a:prstGeom prst="rect">
            <a:avLst/>
          </a:prstGeom>
          <a:noFill/>
        </p:spPr>
        <p:txBody>
          <a:bodyPr wrap="square" rtlCol="0">
            <a:spAutoFit/>
          </a:bodyPr>
          <a:lstStyle/>
          <a:p>
            <a:pPr algn="ctr"/>
            <a:r>
              <a:rPr lang="en-US" sz="3600"/>
              <a:t>What type of battery is in the iPhone?</a:t>
            </a:r>
            <a:endParaRPr lang="en-US" sz="7200" b="1">
              <a:solidFill>
                <a:srgbClr val="000000"/>
              </a:solidFill>
              <a:latin typeface="Aharoni" panose="02010803020104030203" pitchFamily="2" charset="-79"/>
              <a:cs typeface="Aharoni" panose="02010803020104030203" pitchFamily="2" charset="-79"/>
            </a:endParaRPr>
          </a:p>
        </p:txBody>
      </p:sp>
      <p:sp>
        <p:nvSpPr>
          <p:cNvPr id="5" name="Retângulo 1">
            <a:extLst>
              <a:ext uri="{FF2B5EF4-FFF2-40B4-BE49-F238E27FC236}">
                <a16:creationId xmlns:a16="http://schemas.microsoft.com/office/drawing/2014/main" id="{9CA016F2-509B-A09A-F60B-C64DB994DE4A}"/>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472BBC46-05A6-CA7B-9C42-14F6DC1964CA}"/>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D6A61E00-C218-DFF7-782A-388A8AB50E38}"/>
              </a:ext>
            </a:extLst>
          </p:cNvPr>
          <p:cNvSpPr txBox="1"/>
          <p:nvPr/>
        </p:nvSpPr>
        <p:spPr>
          <a:xfrm>
            <a:off x="1413364" y="166410"/>
            <a:ext cx="6220556" cy="400110"/>
          </a:xfrm>
          <a:prstGeom prst="rect">
            <a:avLst/>
          </a:prstGeom>
          <a:noFill/>
        </p:spPr>
        <p:txBody>
          <a:bodyPr wrap="square">
            <a:spAutoFit/>
          </a:bodyPr>
          <a:lstStyle/>
          <a:p>
            <a:r>
              <a:rPr lang="en-US" sz="2000" b="1"/>
              <a:t>Question 15: </a:t>
            </a:r>
            <a:endParaRPr lang="en-US" sz="2000"/>
          </a:p>
        </p:txBody>
      </p:sp>
      <p:sp>
        <p:nvSpPr>
          <p:cNvPr id="9" name="TextBox 8">
            <a:extLst>
              <a:ext uri="{FF2B5EF4-FFF2-40B4-BE49-F238E27FC236}">
                <a16:creationId xmlns:a16="http://schemas.microsoft.com/office/drawing/2014/main" id="{1C90D735-D430-06CA-3A42-E88837EC9E2E}"/>
              </a:ext>
            </a:extLst>
          </p:cNvPr>
          <p:cNvSpPr txBox="1"/>
          <p:nvPr/>
        </p:nvSpPr>
        <p:spPr>
          <a:xfrm>
            <a:off x="1413364" y="3059980"/>
            <a:ext cx="3641046" cy="523220"/>
          </a:xfrm>
          <a:prstGeom prst="rect">
            <a:avLst/>
          </a:prstGeom>
          <a:noFill/>
        </p:spPr>
        <p:txBody>
          <a:bodyPr wrap="square" rtlCol="0">
            <a:spAutoFit/>
          </a:bodyPr>
          <a:lstStyle>
            <a:defPPr>
              <a:defRPr lang="en-US"/>
            </a:defPPr>
            <a:lvl1pPr algn="ctr">
              <a:defRPr sz="2800" b="1">
                <a:solidFill>
                  <a:schemeClr val="bg1"/>
                </a:solidFill>
              </a:defRPr>
            </a:lvl1pPr>
          </a:lstStyle>
          <a:p>
            <a:r>
              <a:rPr lang="en-US"/>
              <a:t>Alkaline</a:t>
            </a:r>
          </a:p>
        </p:txBody>
      </p:sp>
      <p:sp>
        <p:nvSpPr>
          <p:cNvPr id="10" name="Retângulo 1">
            <a:extLst>
              <a:ext uri="{FF2B5EF4-FFF2-40B4-BE49-F238E27FC236}">
                <a16:creationId xmlns:a16="http://schemas.microsoft.com/office/drawing/2014/main" id="{BF5EAECA-F48A-E030-3E01-DF07E7A1C46C}"/>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7A7AEFE3-2B63-137F-F3CE-0B8720ABCD32}"/>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B68E1F5F-CD40-E88B-45E4-0B33C50353B1}"/>
              </a:ext>
            </a:extLst>
          </p:cNvPr>
          <p:cNvSpPr txBox="1"/>
          <p:nvPr/>
        </p:nvSpPr>
        <p:spPr>
          <a:xfrm>
            <a:off x="1413364" y="4645529"/>
            <a:ext cx="3578766" cy="523220"/>
          </a:xfrm>
          <a:prstGeom prst="rect">
            <a:avLst/>
          </a:prstGeom>
          <a:noFill/>
        </p:spPr>
        <p:txBody>
          <a:bodyPr wrap="square" rtlCol="0">
            <a:spAutoFit/>
          </a:bodyPr>
          <a:lstStyle/>
          <a:p>
            <a:pPr algn="ctr"/>
            <a:r>
              <a:rPr lang="en-US" sz="2800" b="1">
                <a:solidFill>
                  <a:schemeClr val="bg1"/>
                </a:solidFill>
              </a:rPr>
              <a:t>Lithium-ion</a:t>
            </a:r>
          </a:p>
        </p:txBody>
      </p:sp>
      <p:sp>
        <p:nvSpPr>
          <p:cNvPr id="13" name="Retângulo 1">
            <a:extLst>
              <a:ext uri="{FF2B5EF4-FFF2-40B4-BE49-F238E27FC236}">
                <a16:creationId xmlns:a16="http://schemas.microsoft.com/office/drawing/2014/main" id="{76AEEDFC-0F7F-3F79-2F37-2B9BD4345AB4}"/>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0426F00B-51E4-D8F5-FC07-256640AC9A4A}"/>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B2BC65D3-4A60-61AB-004F-80D9EADA0ACA}"/>
              </a:ext>
            </a:extLst>
          </p:cNvPr>
          <p:cNvSpPr txBox="1"/>
          <p:nvPr/>
        </p:nvSpPr>
        <p:spPr>
          <a:xfrm>
            <a:off x="7140087" y="3059980"/>
            <a:ext cx="3186434" cy="523220"/>
          </a:xfrm>
          <a:prstGeom prst="rect">
            <a:avLst/>
          </a:prstGeom>
          <a:noFill/>
        </p:spPr>
        <p:txBody>
          <a:bodyPr wrap="square" rtlCol="0">
            <a:spAutoFit/>
          </a:bodyPr>
          <a:lstStyle>
            <a:defPPr>
              <a:defRPr lang="en-US"/>
            </a:defPPr>
            <a:lvl1pPr algn="ctr">
              <a:defRPr sz="2800" b="1">
                <a:solidFill>
                  <a:schemeClr val="bg1"/>
                </a:solidFill>
              </a:defRPr>
            </a:lvl1pPr>
          </a:lstStyle>
          <a:p>
            <a:r>
              <a:rPr lang="en-US"/>
              <a:t>Nickel-Cadmium</a:t>
            </a:r>
          </a:p>
        </p:txBody>
      </p:sp>
      <p:sp>
        <p:nvSpPr>
          <p:cNvPr id="28" name="Retângulo 1">
            <a:extLst>
              <a:ext uri="{FF2B5EF4-FFF2-40B4-BE49-F238E27FC236}">
                <a16:creationId xmlns:a16="http://schemas.microsoft.com/office/drawing/2014/main" id="{CDD64A9F-99CA-AB1F-0446-314E82DD1514}"/>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8B98D2AB-2C82-9254-9792-D5BAA3D14665}"/>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1A797F85-5704-5255-5C1D-B8DB8FEB85DE}"/>
              </a:ext>
            </a:extLst>
          </p:cNvPr>
          <p:cNvSpPr txBox="1"/>
          <p:nvPr/>
        </p:nvSpPr>
        <p:spPr>
          <a:xfrm>
            <a:off x="7050440" y="4645529"/>
            <a:ext cx="3186434" cy="523220"/>
          </a:xfrm>
          <a:prstGeom prst="rect">
            <a:avLst/>
          </a:prstGeom>
          <a:noFill/>
        </p:spPr>
        <p:txBody>
          <a:bodyPr wrap="square" rtlCol="0">
            <a:spAutoFit/>
          </a:bodyPr>
          <a:lstStyle/>
          <a:p>
            <a:pPr algn="ctr"/>
            <a:r>
              <a:rPr lang="en-US" sz="2800" b="1">
                <a:solidFill>
                  <a:schemeClr val="bg1"/>
                </a:solidFill>
              </a:rPr>
              <a:t>Zinc-Carbon</a:t>
            </a:r>
          </a:p>
        </p:txBody>
      </p:sp>
      <p:sp>
        <p:nvSpPr>
          <p:cNvPr id="2" name="Rectangle 1">
            <a:extLst>
              <a:ext uri="{FF2B5EF4-FFF2-40B4-BE49-F238E27FC236}">
                <a16:creationId xmlns:a16="http://schemas.microsoft.com/office/drawing/2014/main" id="{D07027B6-4F5F-9CAB-4034-B108846D16C4}"/>
              </a:ext>
            </a:extLst>
          </p:cNvPr>
          <p:cNvSpPr/>
          <p:nvPr/>
        </p:nvSpPr>
        <p:spPr>
          <a:xfrm>
            <a:off x="189466" y="406483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58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8A5D3-B812-D4F0-7AFD-D844F1FECE6D}"/>
            </a:ext>
          </a:extLst>
        </p:cNvPr>
        <p:cNvGrpSpPr/>
        <p:nvPr/>
      </p:nvGrpSpPr>
      <p:grpSpPr>
        <a:xfrm>
          <a:off x="0" y="0"/>
          <a:ext cx="0" cy="0"/>
          <a:chOff x="0" y="0"/>
          <a:chExt cx="0" cy="0"/>
        </a:xfrm>
      </p:grpSpPr>
      <p:pic>
        <p:nvPicPr>
          <p:cNvPr id="1026" name="Picture 2" descr="Appointments 2 — Let's Play Indoor Playground">
            <a:extLst>
              <a:ext uri="{FF2B5EF4-FFF2-40B4-BE49-F238E27FC236}">
                <a16:creationId xmlns:a16="http://schemas.microsoft.com/office/drawing/2014/main" id="{59441EA5-DD0C-33DA-1D81-C9D7CD0E8EEF}"/>
              </a:ext>
            </a:extLst>
          </p:cNvPr>
          <p:cNvPicPr>
            <a:picLocks noChangeAspect="1" noChangeArrowheads="1"/>
          </p:cNvPicPr>
          <p:nvPr/>
        </p:nvPicPr>
        <p:blipFill>
          <a:blip r:embed="rId3">
            <a:alphaModFix amt="70000"/>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C3EBF3-812B-1C52-65A3-738E05026EAD}"/>
              </a:ext>
            </a:extLst>
          </p:cNvPr>
          <p:cNvSpPr txBox="1"/>
          <p:nvPr/>
        </p:nvSpPr>
        <p:spPr>
          <a:xfrm>
            <a:off x="3778225" y="1676217"/>
            <a:ext cx="4635549" cy="3785652"/>
          </a:xfrm>
          <a:prstGeom prst="rect">
            <a:avLst/>
          </a:prstGeom>
          <a:solidFill>
            <a:schemeClr val="bg1"/>
          </a:solidFill>
        </p:spPr>
        <p:txBody>
          <a:bodyPr wrap="square" rtlCol="0">
            <a:spAutoFit/>
          </a:bodyPr>
          <a:lstStyle>
            <a:defPPr>
              <a:defRPr lang="en-US"/>
            </a:defPPr>
            <a:lvl1pPr>
              <a:defRPr sz="1600" b="1" i="0">
                <a:solidFill>
                  <a:schemeClr val="bg1">
                    <a:lumMod val="50000"/>
                  </a:schemeClr>
                </a:solidFill>
                <a:effectLst/>
              </a:defRPr>
            </a:lvl1pPr>
          </a:lstStyle>
          <a:p>
            <a:pPr algn="ctr"/>
            <a:endParaRPr lang="en-US" sz="6000"/>
          </a:p>
          <a:p>
            <a:pPr algn="ctr"/>
            <a:r>
              <a:rPr lang="en-US" sz="6000"/>
              <a:t>Overtime Questions</a:t>
            </a:r>
          </a:p>
          <a:p>
            <a:endParaRPr lang="en-US" sz="6000"/>
          </a:p>
        </p:txBody>
      </p:sp>
    </p:spTree>
    <p:extLst>
      <p:ext uri="{BB962C8B-B14F-4D97-AF65-F5344CB8AC3E}">
        <p14:creationId xmlns:p14="http://schemas.microsoft.com/office/powerpoint/2010/main" val="1563495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9A71-27C9-3050-0F4C-6DACC8B4E498}"/>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3FC5874D-02FF-B34F-A0C1-637F20C169EE}"/>
              </a:ext>
            </a:extLst>
          </p:cNvPr>
          <p:cNvSpPr txBox="1"/>
          <p:nvPr/>
        </p:nvSpPr>
        <p:spPr>
          <a:xfrm>
            <a:off x="1124464" y="1106160"/>
            <a:ext cx="10116064" cy="1200329"/>
          </a:xfrm>
          <a:prstGeom prst="rect">
            <a:avLst/>
          </a:prstGeom>
          <a:noFill/>
        </p:spPr>
        <p:txBody>
          <a:bodyPr wrap="square" lIns="91440" tIns="45720" rIns="91440" bIns="45720" rtlCol="0" anchor="t">
            <a:spAutoFit/>
          </a:bodyPr>
          <a:lstStyle/>
          <a:p>
            <a:pPr algn="ctr"/>
            <a:r>
              <a:rPr lang="en-US" sz="3600" dirty="0">
                <a:solidFill>
                  <a:srgbClr val="000000"/>
                </a:solidFill>
                <a:latin typeface="Arial"/>
                <a:cs typeface="Arial"/>
              </a:rPr>
              <a:t>The primary material collected from E-waste recycling is plastic.</a:t>
            </a:r>
          </a:p>
        </p:txBody>
      </p:sp>
      <p:sp>
        <p:nvSpPr>
          <p:cNvPr id="5" name="Retângulo 1">
            <a:extLst>
              <a:ext uri="{FF2B5EF4-FFF2-40B4-BE49-F238E27FC236}">
                <a16:creationId xmlns:a16="http://schemas.microsoft.com/office/drawing/2014/main" id="{26AC0920-043D-E2C7-9FD6-8DB634B3749D}"/>
              </a:ext>
            </a:extLst>
          </p:cNvPr>
          <p:cNvSpPr/>
          <p:nvPr/>
        </p:nvSpPr>
        <p:spPr>
          <a:xfrm>
            <a:off x="1396888" y="3494908"/>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45D50ADA-EFD6-B118-20E8-E5A672D4C58B}"/>
              </a:ext>
            </a:extLst>
          </p:cNvPr>
          <p:cNvSpPr/>
          <p:nvPr/>
        </p:nvSpPr>
        <p:spPr>
          <a:xfrm>
            <a:off x="587241" y="3548312"/>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E8CBDEB4-3D69-2650-1D7F-0116AFDEBB1A}"/>
              </a:ext>
            </a:extLst>
          </p:cNvPr>
          <p:cNvSpPr txBox="1"/>
          <p:nvPr/>
        </p:nvSpPr>
        <p:spPr>
          <a:xfrm>
            <a:off x="1413364" y="166410"/>
            <a:ext cx="6220556" cy="400110"/>
          </a:xfrm>
          <a:prstGeom prst="rect">
            <a:avLst/>
          </a:prstGeom>
          <a:noFill/>
        </p:spPr>
        <p:txBody>
          <a:bodyPr wrap="square">
            <a:spAutoFit/>
          </a:bodyPr>
          <a:lstStyle/>
          <a:p>
            <a:r>
              <a:rPr lang="en-US" sz="2000" b="1"/>
              <a:t>Question 16: </a:t>
            </a:r>
            <a:endParaRPr lang="en-US" sz="2000"/>
          </a:p>
        </p:txBody>
      </p:sp>
      <p:sp>
        <p:nvSpPr>
          <p:cNvPr id="9" name="TextBox 8">
            <a:extLst>
              <a:ext uri="{FF2B5EF4-FFF2-40B4-BE49-F238E27FC236}">
                <a16:creationId xmlns:a16="http://schemas.microsoft.com/office/drawing/2014/main" id="{655AD5ED-2777-25B3-1EA2-AD8B1CFA01E3}"/>
              </a:ext>
            </a:extLst>
          </p:cNvPr>
          <p:cNvSpPr txBox="1"/>
          <p:nvPr/>
        </p:nvSpPr>
        <p:spPr>
          <a:xfrm>
            <a:off x="1396888" y="3677818"/>
            <a:ext cx="3186434" cy="523220"/>
          </a:xfrm>
          <a:prstGeom prst="rect">
            <a:avLst/>
          </a:prstGeom>
          <a:noFill/>
        </p:spPr>
        <p:txBody>
          <a:bodyPr wrap="square" rtlCol="0">
            <a:spAutoFit/>
          </a:bodyPr>
          <a:lstStyle/>
          <a:p>
            <a:pPr algn="ctr"/>
            <a:r>
              <a:rPr lang="en-US" sz="2800" b="1">
                <a:solidFill>
                  <a:schemeClr val="bg1"/>
                </a:solidFill>
              </a:rPr>
              <a:t>True</a:t>
            </a:r>
          </a:p>
        </p:txBody>
      </p:sp>
      <p:sp>
        <p:nvSpPr>
          <p:cNvPr id="13" name="Retângulo 1">
            <a:extLst>
              <a:ext uri="{FF2B5EF4-FFF2-40B4-BE49-F238E27FC236}">
                <a16:creationId xmlns:a16="http://schemas.microsoft.com/office/drawing/2014/main" id="{8549D974-C3B3-4801-AD40-5D748D154E18}"/>
              </a:ext>
            </a:extLst>
          </p:cNvPr>
          <p:cNvSpPr/>
          <p:nvPr/>
        </p:nvSpPr>
        <p:spPr>
          <a:xfrm>
            <a:off x="7123611" y="3494908"/>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A2A97619-C648-AD60-35A6-4B616232936F}"/>
              </a:ext>
            </a:extLst>
          </p:cNvPr>
          <p:cNvSpPr/>
          <p:nvPr/>
        </p:nvSpPr>
        <p:spPr>
          <a:xfrm>
            <a:off x="6313964" y="3548312"/>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7A475F65-636A-4E1D-93B1-7B869EC31EF6}"/>
              </a:ext>
            </a:extLst>
          </p:cNvPr>
          <p:cNvSpPr txBox="1"/>
          <p:nvPr/>
        </p:nvSpPr>
        <p:spPr>
          <a:xfrm>
            <a:off x="7123611" y="3677818"/>
            <a:ext cx="3186434" cy="523220"/>
          </a:xfrm>
          <a:prstGeom prst="rect">
            <a:avLst/>
          </a:prstGeom>
          <a:noFill/>
        </p:spPr>
        <p:txBody>
          <a:bodyPr wrap="square" rtlCol="0">
            <a:spAutoFit/>
          </a:bodyPr>
          <a:lstStyle/>
          <a:p>
            <a:pPr algn="ctr"/>
            <a:r>
              <a:rPr lang="en-US" sz="2800" b="1">
                <a:solidFill>
                  <a:schemeClr val="bg1"/>
                </a:solidFill>
              </a:rPr>
              <a:t>False</a:t>
            </a:r>
          </a:p>
        </p:txBody>
      </p:sp>
      <p:sp>
        <p:nvSpPr>
          <p:cNvPr id="2" name="Rectangle 1">
            <a:extLst>
              <a:ext uri="{FF2B5EF4-FFF2-40B4-BE49-F238E27FC236}">
                <a16:creationId xmlns:a16="http://schemas.microsoft.com/office/drawing/2014/main" id="{80A718C9-5C7C-19C6-8D0B-CE64490D34BE}"/>
              </a:ext>
            </a:extLst>
          </p:cNvPr>
          <p:cNvSpPr/>
          <p:nvPr/>
        </p:nvSpPr>
        <p:spPr>
          <a:xfrm>
            <a:off x="6026784" y="3115644"/>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9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4" presetClass="exit" presetSubtype="10" fill="hold" grpId="1" nodeType="withEffect">
                                  <p:stCondLst>
                                    <p:cond delay="0"/>
                                  </p:stCondLst>
                                  <p:childTnLst>
                                    <p:animEffect transition="out" filter="randombar(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3" grpId="0" animBg="1"/>
      <p:bldP spid="13" grpId="1" animBg="1"/>
      <p:bldP spid="14" grpId="0" animBg="1"/>
      <p:bldP spid="14" grpId="1" animBg="1"/>
      <p:bldP spid="16" grpId="0"/>
      <p:bldP spid="16" grpId="1"/>
      <p:bldP spid="2" grpId="0"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628D-AF0E-AA34-C472-ADD6D27DC52E}"/>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E1FE81D6-ED12-1F36-1249-012FC26BF0B8}"/>
              </a:ext>
            </a:extLst>
          </p:cNvPr>
          <p:cNvSpPr txBox="1"/>
          <p:nvPr/>
        </p:nvSpPr>
        <p:spPr>
          <a:xfrm>
            <a:off x="963717" y="1111202"/>
            <a:ext cx="10293022" cy="1200329"/>
          </a:xfrm>
          <a:prstGeom prst="rect">
            <a:avLst/>
          </a:prstGeom>
          <a:noFill/>
        </p:spPr>
        <p:txBody>
          <a:bodyPr wrap="square" lIns="91440" tIns="45720" rIns="91440" bIns="45720" rtlCol="0" anchor="t">
            <a:spAutoFit/>
          </a:bodyPr>
          <a:lstStyle/>
          <a:p>
            <a:pPr algn="ctr"/>
            <a:r>
              <a:rPr lang="en-US" sz="3600">
                <a:solidFill>
                  <a:srgbClr val="000000"/>
                </a:solidFill>
                <a:latin typeface="Arial"/>
                <a:cs typeface="Arial"/>
              </a:rPr>
              <a:t>Which category of E-waste is collected and recycled the most often (by percentage)?</a:t>
            </a:r>
          </a:p>
        </p:txBody>
      </p:sp>
      <p:sp>
        <p:nvSpPr>
          <p:cNvPr id="5" name="Retângulo 1">
            <a:extLst>
              <a:ext uri="{FF2B5EF4-FFF2-40B4-BE49-F238E27FC236}">
                <a16:creationId xmlns:a16="http://schemas.microsoft.com/office/drawing/2014/main" id="{AE8AC283-B95F-C9D4-E1AF-A2DDDFB87D55}"/>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9EF5C998-7488-1F06-E6A8-2CC6F03A4688}"/>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9B900165-5D90-165B-CFA8-8CFA46A48B72}"/>
              </a:ext>
            </a:extLst>
          </p:cNvPr>
          <p:cNvSpPr txBox="1"/>
          <p:nvPr/>
        </p:nvSpPr>
        <p:spPr>
          <a:xfrm>
            <a:off x="1413364" y="166410"/>
            <a:ext cx="6220556" cy="400110"/>
          </a:xfrm>
          <a:prstGeom prst="rect">
            <a:avLst/>
          </a:prstGeom>
          <a:noFill/>
        </p:spPr>
        <p:txBody>
          <a:bodyPr wrap="square">
            <a:spAutoFit/>
          </a:bodyPr>
          <a:lstStyle/>
          <a:p>
            <a:r>
              <a:rPr lang="en-US" sz="2000" b="1"/>
              <a:t>Question 17: </a:t>
            </a:r>
            <a:endParaRPr lang="en-US" sz="2000"/>
          </a:p>
        </p:txBody>
      </p:sp>
      <p:sp>
        <p:nvSpPr>
          <p:cNvPr id="9" name="TextBox 8">
            <a:extLst>
              <a:ext uri="{FF2B5EF4-FFF2-40B4-BE49-F238E27FC236}">
                <a16:creationId xmlns:a16="http://schemas.microsoft.com/office/drawing/2014/main" id="{4E89BB09-9A2C-9BE9-F825-F60804F78654}"/>
              </a:ext>
            </a:extLst>
          </p:cNvPr>
          <p:cNvSpPr txBox="1"/>
          <p:nvPr/>
        </p:nvSpPr>
        <p:spPr>
          <a:xfrm>
            <a:off x="1413364" y="3059980"/>
            <a:ext cx="3641046" cy="523220"/>
          </a:xfrm>
          <a:prstGeom prst="rect">
            <a:avLst/>
          </a:prstGeom>
          <a:noFill/>
        </p:spPr>
        <p:txBody>
          <a:bodyPr wrap="square" lIns="91440" tIns="45720" rIns="91440" bIns="45720" rtlCol="0" anchor="t">
            <a:spAutoFit/>
          </a:bodyPr>
          <a:lstStyle>
            <a:defPPr>
              <a:defRPr lang="en-US"/>
            </a:defPPr>
            <a:lvl1pPr algn="ctr">
              <a:defRPr sz="2800" b="1">
                <a:solidFill>
                  <a:schemeClr val="bg1"/>
                </a:solidFill>
              </a:defRPr>
            </a:lvl1pPr>
          </a:lstStyle>
          <a:p>
            <a:r>
              <a:rPr lang="en-US">
                <a:cs typeface="Arial"/>
              </a:rPr>
              <a:t>Small Equipment</a:t>
            </a:r>
          </a:p>
        </p:txBody>
      </p:sp>
      <p:sp>
        <p:nvSpPr>
          <p:cNvPr id="10" name="Retângulo 1">
            <a:extLst>
              <a:ext uri="{FF2B5EF4-FFF2-40B4-BE49-F238E27FC236}">
                <a16:creationId xmlns:a16="http://schemas.microsoft.com/office/drawing/2014/main" id="{2947D059-BDAD-AAAF-335D-675EE409E2D1}"/>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62FCF023-1575-12E9-5458-751A25C2F3FF}"/>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AEDDEBA7-5F48-E966-DB6E-F28904525516}"/>
              </a:ext>
            </a:extLst>
          </p:cNvPr>
          <p:cNvSpPr txBox="1"/>
          <p:nvPr/>
        </p:nvSpPr>
        <p:spPr>
          <a:xfrm>
            <a:off x="1413364" y="4645529"/>
            <a:ext cx="3578766" cy="523220"/>
          </a:xfrm>
          <a:prstGeom prst="rect">
            <a:avLst/>
          </a:prstGeom>
          <a:noFill/>
        </p:spPr>
        <p:txBody>
          <a:bodyPr wrap="square" lIns="91440" tIns="45720" rIns="91440" bIns="45720" rtlCol="0" anchor="t">
            <a:spAutoFit/>
          </a:bodyPr>
          <a:lstStyle/>
          <a:p>
            <a:pPr algn="ctr"/>
            <a:r>
              <a:rPr lang="en-US" sz="2800" b="1">
                <a:solidFill>
                  <a:schemeClr val="bg1"/>
                </a:solidFill>
                <a:cs typeface="Arial"/>
              </a:rPr>
              <a:t>Lamps</a:t>
            </a:r>
          </a:p>
        </p:txBody>
      </p:sp>
      <p:sp>
        <p:nvSpPr>
          <p:cNvPr id="13" name="Retângulo 1">
            <a:extLst>
              <a:ext uri="{FF2B5EF4-FFF2-40B4-BE49-F238E27FC236}">
                <a16:creationId xmlns:a16="http://schemas.microsoft.com/office/drawing/2014/main" id="{F2074C33-C8D3-B427-78C0-FA63A84DDEE3}"/>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303A1B29-DEB7-E2A4-64F2-373C2B827A56}"/>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A927CF10-F2FB-99CB-2686-11E730FB0EDC}"/>
              </a:ext>
            </a:extLst>
          </p:cNvPr>
          <p:cNvSpPr txBox="1"/>
          <p:nvPr/>
        </p:nvSpPr>
        <p:spPr>
          <a:xfrm>
            <a:off x="7140087" y="3059980"/>
            <a:ext cx="3641175" cy="523220"/>
          </a:xfrm>
          <a:prstGeom prst="rect">
            <a:avLst/>
          </a:prstGeom>
          <a:noFill/>
        </p:spPr>
        <p:txBody>
          <a:bodyPr wrap="square" lIns="91440" tIns="45720" rIns="91440" bIns="45720" rtlCol="0" anchor="t">
            <a:spAutoFit/>
          </a:bodyPr>
          <a:lstStyle>
            <a:defPPr>
              <a:defRPr lang="en-US"/>
            </a:defPPr>
            <a:lvl1pPr algn="ctr">
              <a:defRPr sz="2800" b="1">
                <a:solidFill>
                  <a:schemeClr val="bg1"/>
                </a:solidFill>
              </a:defRPr>
            </a:lvl1pPr>
          </a:lstStyle>
          <a:p>
            <a:r>
              <a:rPr lang="en-US"/>
              <a:t>Screens &amp; Monitors</a:t>
            </a:r>
            <a:endParaRPr lang="en-US">
              <a:cs typeface="Arial"/>
            </a:endParaRPr>
          </a:p>
        </p:txBody>
      </p:sp>
      <p:sp>
        <p:nvSpPr>
          <p:cNvPr id="28" name="Retângulo 1">
            <a:extLst>
              <a:ext uri="{FF2B5EF4-FFF2-40B4-BE49-F238E27FC236}">
                <a16:creationId xmlns:a16="http://schemas.microsoft.com/office/drawing/2014/main" id="{3AE1411E-CE21-9A65-5E91-7D60C63B7F31}"/>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731B480B-44A4-318C-2EAB-FFADA36BC8CC}"/>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E524575E-9BBB-415F-B999-F8230EB51B2A}"/>
              </a:ext>
            </a:extLst>
          </p:cNvPr>
          <p:cNvSpPr txBox="1"/>
          <p:nvPr/>
        </p:nvSpPr>
        <p:spPr>
          <a:xfrm>
            <a:off x="7369988" y="4645529"/>
            <a:ext cx="3186434" cy="523220"/>
          </a:xfrm>
          <a:prstGeom prst="rect">
            <a:avLst/>
          </a:prstGeom>
          <a:noFill/>
        </p:spPr>
        <p:txBody>
          <a:bodyPr wrap="square" lIns="91440" tIns="45720" rIns="91440" bIns="45720" rtlCol="0" anchor="t">
            <a:spAutoFit/>
          </a:bodyPr>
          <a:lstStyle/>
          <a:p>
            <a:pPr algn="ctr"/>
            <a:r>
              <a:rPr lang="en-US" sz="2800" b="1">
                <a:solidFill>
                  <a:schemeClr val="bg1"/>
                </a:solidFill>
                <a:cs typeface="Arial"/>
              </a:rPr>
              <a:t>Large Equipment</a:t>
            </a:r>
          </a:p>
        </p:txBody>
      </p:sp>
      <p:sp>
        <p:nvSpPr>
          <p:cNvPr id="2" name="Rectangle 1">
            <a:extLst>
              <a:ext uri="{FF2B5EF4-FFF2-40B4-BE49-F238E27FC236}">
                <a16:creationId xmlns:a16="http://schemas.microsoft.com/office/drawing/2014/main" id="{353D5798-EF18-E36C-8B2A-246D13D3DD5A}"/>
              </a:ext>
            </a:extLst>
          </p:cNvPr>
          <p:cNvSpPr/>
          <p:nvPr/>
        </p:nvSpPr>
        <p:spPr>
          <a:xfrm>
            <a:off x="6038317" y="4064838"/>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74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B8238-499D-C350-6D24-79BEA0CABE54}"/>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5E784982-6272-0DD2-901D-C161D48B0A32}"/>
              </a:ext>
            </a:extLst>
          </p:cNvPr>
          <p:cNvSpPr txBox="1"/>
          <p:nvPr/>
        </p:nvSpPr>
        <p:spPr>
          <a:xfrm>
            <a:off x="583691" y="1106160"/>
            <a:ext cx="11209901" cy="1200329"/>
          </a:xfrm>
          <a:prstGeom prst="rect">
            <a:avLst/>
          </a:prstGeom>
          <a:noFill/>
        </p:spPr>
        <p:txBody>
          <a:bodyPr wrap="square" lIns="91440" tIns="45720" rIns="91440" bIns="45720" rtlCol="0" anchor="t">
            <a:spAutoFit/>
          </a:bodyPr>
          <a:lstStyle/>
          <a:p>
            <a:pPr algn="ctr"/>
            <a:r>
              <a:rPr lang="en-US" sz="3600" dirty="0">
                <a:solidFill>
                  <a:srgbClr val="000000"/>
                </a:solidFill>
                <a:latin typeface="Arial"/>
                <a:cs typeface="Arial"/>
              </a:rPr>
              <a:t>Only around 40% of all collected E-waste materials were recovered back into material circulation in 2022. </a:t>
            </a:r>
          </a:p>
        </p:txBody>
      </p:sp>
      <p:sp>
        <p:nvSpPr>
          <p:cNvPr id="5" name="Retângulo 1">
            <a:extLst>
              <a:ext uri="{FF2B5EF4-FFF2-40B4-BE49-F238E27FC236}">
                <a16:creationId xmlns:a16="http://schemas.microsoft.com/office/drawing/2014/main" id="{EEE65F17-E82F-2B77-4F3F-691A157CA952}"/>
              </a:ext>
            </a:extLst>
          </p:cNvPr>
          <p:cNvSpPr/>
          <p:nvPr/>
        </p:nvSpPr>
        <p:spPr>
          <a:xfrm>
            <a:off x="1396888" y="3494908"/>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B9CF1FF5-EB41-91D1-912F-BA14B2F08E8B}"/>
              </a:ext>
            </a:extLst>
          </p:cNvPr>
          <p:cNvSpPr/>
          <p:nvPr/>
        </p:nvSpPr>
        <p:spPr>
          <a:xfrm>
            <a:off x="587241" y="3548312"/>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E33DBCB2-2D90-FE3C-91DA-164ED6E5CC07}"/>
              </a:ext>
            </a:extLst>
          </p:cNvPr>
          <p:cNvSpPr txBox="1"/>
          <p:nvPr/>
        </p:nvSpPr>
        <p:spPr>
          <a:xfrm>
            <a:off x="1413364" y="166410"/>
            <a:ext cx="6220556" cy="400110"/>
          </a:xfrm>
          <a:prstGeom prst="rect">
            <a:avLst/>
          </a:prstGeom>
          <a:noFill/>
        </p:spPr>
        <p:txBody>
          <a:bodyPr wrap="square">
            <a:spAutoFit/>
          </a:bodyPr>
          <a:lstStyle/>
          <a:p>
            <a:r>
              <a:rPr lang="en-US" sz="2000" b="1"/>
              <a:t>Question 18: </a:t>
            </a:r>
            <a:endParaRPr lang="en-US" sz="2000"/>
          </a:p>
        </p:txBody>
      </p:sp>
      <p:sp>
        <p:nvSpPr>
          <p:cNvPr id="9" name="TextBox 8">
            <a:extLst>
              <a:ext uri="{FF2B5EF4-FFF2-40B4-BE49-F238E27FC236}">
                <a16:creationId xmlns:a16="http://schemas.microsoft.com/office/drawing/2014/main" id="{AF0F8400-C212-E41A-3000-6443A87D0224}"/>
              </a:ext>
            </a:extLst>
          </p:cNvPr>
          <p:cNvSpPr txBox="1"/>
          <p:nvPr/>
        </p:nvSpPr>
        <p:spPr>
          <a:xfrm>
            <a:off x="1396888" y="3677818"/>
            <a:ext cx="3186434" cy="523220"/>
          </a:xfrm>
          <a:prstGeom prst="rect">
            <a:avLst/>
          </a:prstGeom>
          <a:noFill/>
        </p:spPr>
        <p:txBody>
          <a:bodyPr wrap="square" rtlCol="0">
            <a:spAutoFit/>
          </a:bodyPr>
          <a:lstStyle/>
          <a:p>
            <a:pPr algn="ctr"/>
            <a:r>
              <a:rPr lang="en-US" sz="2800" b="1">
                <a:solidFill>
                  <a:schemeClr val="bg1"/>
                </a:solidFill>
              </a:rPr>
              <a:t>True</a:t>
            </a:r>
          </a:p>
        </p:txBody>
      </p:sp>
      <p:sp>
        <p:nvSpPr>
          <p:cNvPr id="13" name="Retângulo 1">
            <a:extLst>
              <a:ext uri="{FF2B5EF4-FFF2-40B4-BE49-F238E27FC236}">
                <a16:creationId xmlns:a16="http://schemas.microsoft.com/office/drawing/2014/main" id="{76BE9600-9CE9-D7D2-A22D-759DF9214008}"/>
              </a:ext>
            </a:extLst>
          </p:cNvPr>
          <p:cNvSpPr/>
          <p:nvPr/>
        </p:nvSpPr>
        <p:spPr>
          <a:xfrm>
            <a:off x="7123611" y="3494908"/>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E77EB784-570A-B80B-9320-373ED75DA6D7}"/>
              </a:ext>
            </a:extLst>
          </p:cNvPr>
          <p:cNvSpPr/>
          <p:nvPr/>
        </p:nvSpPr>
        <p:spPr>
          <a:xfrm>
            <a:off x="6313964" y="3548312"/>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FC0B84A2-91C4-3F0F-0322-F76D348CA675}"/>
              </a:ext>
            </a:extLst>
          </p:cNvPr>
          <p:cNvSpPr txBox="1"/>
          <p:nvPr/>
        </p:nvSpPr>
        <p:spPr>
          <a:xfrm>
            <a:off x="7123611" y="3677818"/>
            <a:ext cx="3186434" cy="523220"/>
          </a:xfrm>
          <a:prstGeom prst="rect">
            <a:avLst/>
          </a:prstGeom>
          <a:noFill/>
        </p:spPr>
        <p:txBody>
          <a:bodyPr wrap="square" rtlCol="0">
            <a:spAutoFit/>
          </a:bodyPr>
          <a:lstStyle/>
          <a:p>
            <a:pPr algn="ctr"/>
            <a:r>
              <a:rPr lang="en-US" sz="2800" b="1">
                <a:solidFill>
                  <a:schemeClr val="bg1"/>
                </a:solidFill>
              </a:rPr>
              <a:t>False</a:t>
            </a:r>
          </a:p>
        </p:txBody>
      </p:sp>
      <p:sp>
        <p:nvSpPr>
          <p:cNvPr id="2" name="Rectangle 1">
            <a:extLst>
              <a:ext uri="{FF2B5EF4-FFF2-40B4-BE49-F238E27FC236}">
                <a16:creationId xmlns:a16="http://schemas.microsoft.com/office/drawing/2014/main" id="{A7BB4A33-58AE-DA13-8CA4-B4D24607BE7C}"/>
              </a:ext>
            </a:extLst>
          </p:cNvPr>
          <p:cNvSpPr/>
          <p:nvPr/>
        </p:nvSpPr>
        <p:spPr>
          <a:xfrm>
            <a:off x="359168" y="3115644"/>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1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4" presetClass="exit" presetSubtype="10" fill="hold" grpId="1" nodeType="withEffect">
                                  <p:stCondLst>
                                    <p:cond delay="0"/>
                                  </p:stCondLst>
                                  <p:childTnLst>
                                    <p:animEffect transition="out" filter="randombar(horizontal)">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4" presetClass="exit" presetSubtype="10" fill="hold" grpId="1" nodeType="withEffect">
                                  <p:stCondLst>
                                    <p:cond delay="0"/>
                                  </p:stCondLst>
                                  <p:childTnLst>
                                    <p:animEffect transition="out" filter="randombar(horizontal)">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4" presetClass="exit" presetSubtype="10" fill="hold" grpId="1" nodeType="withEffect">
                                  <p:stCondLst>
                                    <p:cond delay="0"/>
                                  </p:stCondLst>
                                  <p:childTnLst>
                                    <p:animEffect transition="out" filter="randombar(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4" presetClass="exit" presetSubtype="10" fill="hold" grpId="1" nodeType="withEffect">
                                  <p:stCondLst>
                                    <p:cond delay="0"/>
                                  </p:stCondLst>
                                  <p:childTnLst>
                                    <p:animEffect transition="out" filter="randombar(horizontal)">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4" presetClass="exit" presetSubtype="10" fill="hold" grpId="1" nodeType="withEffect">
                                  <p:stCondLst>
                                    <p:cond delay="0"/>
                                  </p:stCondLst>
                                  <p:childTnLst>
                                    <p:animEffect transition="out" filter="randombar(horizontal)">
                                      <p:cBhvr>
                                        <p:cTn id="52" dur="500"/>
                                        <p:tgtEl>
                                          <p:spTgt spid="13"/>
                                        </p:tgtEl>
                                      </p:cBhvr>
                                    </p:animEffect>
                                    <p:set>
                                      <p:cBhvr>
                                        <p:cTn id="53" dur="1" fill="hold">
                                          <p:stCondLst>
                                            <p:cond delay="499"/>
                                          </p:stCondLst>
                                        </p:cTn>
                                        <p:tgtEl>
                                          <p:spTgt spid="13"/>
                                        </p:tgtEl>
                                        <p:attrNameLst>
                                          <p:attrName>style.visibility</p:attrName>
                                        </p:attrNameLst>
                                      </p:cBhvr>
                                      <p:to>
                                        <p:strVal val="hidden"/>
                                      </p:to>
                                    </p:set>
                                  </p:childTnLst>
                                </p:cTn>
                              </p:par>
                              <p:par>
                                <p:cTn id="54" presetID="14" presetClass="exit" presetSubtype="10" fill="hold" grpId="1" nodeType="withEffect">
                                  <p:stCondLst>
                                    <p:cond delay="0"/>
                                  </p:stCondLst>
                                  <p:childTnLst>
                                    <p:animEffect transition="out" filter="randombar(horizontal)">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2"/>
                                        </p:tgtEl>
                                      </p:cBhvr>
                                    </p:animEffect>
                                    <p:set>
                                      <p:cBhvr>
                                        <p:cTn id="6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3" grpId="0" animBg="1"/>
      <p:bldP spid="13" grpId="1" animBg="1"/>
      <p:bldP spid="14" grpId="0" animBg="1"/>
      <p:bldP spid="14" grpId="1" animBg="1"/>
      <p:bldP spid="16" grpId="0"/>
      <p:bldP spid="16" grpId="1"/>
      <p:bldP spid="2" grpId="0" animBg="1"/>
      <p:bldP spid="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767B2-C892-28D5-B314-4C5AC6AEDC3F}"/>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29A67CAC-8FCB-EEB2-A3E8-9A2AFF4E6F05}"/>
              </a:ext>
            </a:extLst>
          </p:cNvPr>
          <p:cNvSpPr txBox="1"/>
          <p:nvPr/>
        </p:nvSpPr>
        <p:spPr>
          <a:xfrm>
            <a:off x="963717" y="1114581"/>
            <a:ext cx="10342182" cy="1200329"/>
          </a:xfrm>
          <a:prstGeom prst="rect">
            <a:avLst/>
          </a:prstGeom>
          <a:noFill/>
        </p:spPr>
        <p:txBody>
          <a:bodyPr wrap="square" lIns="91440" tIns="45720" rIns="91440" bIns="45720" rtlCol="0" anchor="t">
            <a:spAutoFit/>
          </a:bodyPr>
          <a:lstStyle/>
          <a:p>
            <a:pPr algn="ctr"/>
            <a:r>
              <a:rPr lang="en-US" sz="3600" dirty="0">
                <a:solidFill>
                  <a:srgbClr val="000000"/>
                </a:solidFill>
                <a:ea typeface="+mn-lt"/>
                <a:cs typeface="+mn-lt"/>
              </a:rPr>
              <a:t>Which country is </a:t>
            </a:r>
            <a:r>
              <a:rPr lang="en-US" sz="3600" b="1" dirty="0">
                <a:ea typeface="+mn-lt"/>
                <a:cs typeface="+mn-lt"/>
              </a:rPr>
              <a:t>not</a:t>
            </a:r>
            <a:r>
              <a:rPr lang="en-US" sz="3600" dirty="0">
                <a:solidFill>
                  <a:srgbClr val="000000"/>
                </a:solidFill>
                <a:ea typeface="+mn-lt"/>
                <a:cs typeface="+mn-lt"/>
              </a:rPr>
              <a:t> among the top 3 E-waste producers (per person) in the Americas?</a:t>
            </a:r>
            <a:endParaRPr lang="en-US" dirty="0">
              <a:ea typeface="+mn-lt"/>
              <a:cs typeface="+mn-lt"/>
            </a:endParaRPr>
          </a:p>
        </p:txBody>
      </p:sp>
      <p:sp>
        <p:nvSpPr>
          <p:cNvPr id="5" name="Retângulo 1">
            <a:extLst>
              <a:ext uri="{FF2B5EF4-FFF2-40B4-BE49-F238E27FC236}">
                <a16:creationId xmlns:a16="http://schemas.microsoft.com/office/drawing/2014/main" id="{071E2142-0944-3801-A119-A04DAA865608}"/>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5822F69E-7D25-59C3-F0DF-3BB5BFB6CF4D}"/>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F4657211-7563-A398-AE51-4B25A7B13244}"/>
              </a:ext>
            </a:extLst>
          </p:cNvPr>
          <p:cNvSpPr txBox="1"/>
          <p:nvPr/>
        </p:nvSpPr>
        <p:spPr>
          <a:xfrm>
            <a:off x="1413364" y="166410"/>
            <a:ext cx="6220556" cy="400110"/>
          </a:xfrm>
          <a:prstGeom prst="rect">
            <a:avLst/>
          </a:prstGeom>
          <a:noFill/>
        </p:spPr>
        <p:txBody>
          <a:bodyPr wrap="square">
            <a:spAutoFit/>
          </a:bodyPr>
          <a:lstStyle/>
          <a:p>
            <a:r>
              <a:rPr lang="en-US" sz="2000" b="1"/>
              <a:t>Question 19: </a:t>
            </a:r>
            <a:endParaRPr lang="en-US" sz="2000"/>
          </a:p>
        </p:txBody>
      </p:sp>
      <p:sp>
        <p:nvSpPr>
          <p:cNvPr id="9" name="TextBox 8">
            <a:extLst>
              <a:ext uri="{FF2B5EF4-FFF2-40B4-BE49-F238E27FC236}">
                <a16:creationId xmlns:a16="http://schemas.microsoft.com/office/drawing/2014/main" id="{EE16357C-6019-68C8-4310-C815E7BA7078}"/>
              </a:ext>
            </a:extLst>
          </p:cNvPr>
          <p:cNvSpPr txBox="1"/>
          <p:nvPr/>
        </p:nvSpPr>
        <p:spPr>
          <a:xfrm>
            <a:off x="1413364" y="3059980"/>
            <a:ext cx="3641046" cy="523220"/>
          </a:xfrm>
          <a:prstGeom prst="rect">
            <a:avLst/>
          </a:prstGeom>
          <a:noFill/>
        </p:spPr>
        <p:txBody>
          <a:bodyPr wrap="square" lIns="91440" tIns="45720" rIns="91440" bIns="45720" rtlCol="0" anchor="t">
            <a:spAutoFit/>
          </a:bodyPr>
          <a:lstStyle/>
          <a:p>
            <a:pPr algn="ctr"/>
            <a:r>
              <a:rPr lang="en-US" sz="2800" b="1">
                <a:solidFill>
                  <a:schemeClr val="bg1"/>
                </a:solidFill>
                <a:cs typeface="Arial"/>
              </a:rPr>
              <a:t>Puerto Rico</a:t>
            </a:r>
          </a:p>
        </p:txBody>
      </p:sp>
      <p:sp>
        <p:nvSpPr>
          <p:cNvPr id="10" name="Retângulo 1">
            <a:extLst>
              <a:ext uri="{FF2B5EF4-FFF2-40B4-BE49-F238E27FC236}">
                <a16:creationId xmlns:a16="http://schemas.microsoft.com/office/drawing/2014/main" id="{D9A03C40-A83C-6166-D343-B9099054E4CF}"/>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06A4D5C4-AE8B-3DDD-EED4-1EF9319C20CD}"/>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554EFCBD-3999-806C-1FD7-42CB22E27436}"/>
              </a:ext>
            </a:extLst>
          </p:cNvPr>
          <p:cNvSpPr txBox="1"/>
          <p:nvPr/>
        </p:nvSpPr>
        <p:spPr>
          <a:xfrm>
            <a:off x="1413364" y="4645529"/>
            <a:ext cx="3578766" cy="523220"/>
          </a:xfrm>
          <a:prstGeom prst="rect">
            <a:avLst/>
          </a:prstGeom>
          <a:noFill/>
        </p:spPr>
        <p:txBody>
          <a:bodyPr wrap="square" lIns="91440" tIns="45720" rIns="91440" bIns="45720" rtlCol="0" anchor="t">
            <a:spAutoFit/>
          </a:bodyPr>
          <a:lstStyle/>
          <a:p>
            <a:pPr algn="ctr"/>
            <a:r>
              <a:rPr lang="en-US" sz="2800" b="1">
                <a:solidFill>
                  <a:schemeClr val="bg1"/>
                </a:solidFill>
              </a:rPr>
              <a:t>Canada</a:t>
            </a:r>
            <a:endParaRPr lang="en-US" sz="2800" b="1">
              <a:solidFill>
                <a:schemeClr val="bg1"/>
              </a:solidFill>
              <a:cs typeface="Arial"/>
            </a:endParaRPr>
          </a:p>
        </p:txBody>
      </p:sp>
      <p:sp>
        <p:nvSpPr>
          <p:cNvPr id="13" name="Retângulo 1">
            <a:extLst>
              <a:ext uri="{FF2B5EF4-FFF2-40B4-BE49-F238E27FC236}">
                <a16:creationId xmlns:a16="http://schemas.microsoft.com/office/drawing/2014/main" id="{950417B1-E1A5-E0D5-F925-DC725C0E7F2C}"/>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9FEB4779-680E-26EB-936F-8341D7400EFA}"/>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97469EC9-869D-4B6C-C429-36EEFA12C150}"/>
              </a:ext>
            </a:extLst>
          </p:cNvPr>
          <p:cNvSpPr txBox="1"/>
          <p:nvPr/>
        </p:nvSpPr>
        <p:spPr>
          <a:xfrm>
            <a:off x="7140086" y="3059980"/>
            <a:ext cx="3638549" cy="523220"/>
          </a:xfrm>
          <a:prstGeom prst="rect">
            <a:avLst/>
          </a:prstGeom>
          <a:noFill/>
        </p:spPr>
        <p:txBody>
          <a:bodyPr wrap="square" lIns="91440" tIns="45720" rIns="91440" bIns="45720" rtlCol="0" anchor="t">
            <a:spAutoFit/>
          </a:bodyPr>
          <a:lstStyle/>
          <a:p>
            <a:pPr algn="ctr"/>
            <a:r>
              <a:rPr lang="en-US" sz="2800" b="1">
                <a:solidFill>
                  <a:schemeClr val="bg1"/>
                </a:solidFill>
                <a:cs typeface="Arial"/>
              </a:rPr>
              <a:t>United States</a:t>
            </a:r>
          </a:p>
        </p:txBody>
      </p:sp>
      <p:sp>
        <p:nvSpPr>
          <p:cNvPr id="28" name="Retângulo 1">
            <a:extLst>
              <a:ext uri="{FF2B5EF4-FFF2-40B4-BE49-F238E27FC236}">
                <a16:creationId xmlns:a16="http://schemas.microsoft.com/office/drawing/2014/main" id="{2AB95EEC-EEC3-5CA3-BB4F-5507D760E725}"/>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BEB04201-7ABA-9B6F-1D60-C37B2B2CC5C1}"/>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50B9848B-0F23-A894-177E-A545F05B3B03}"/>
              </a:ext>
            </a:extLst>
          </p:cNvPr>
          <p:cNvSpPr txBox="1"/>
          <p:nvPr/>
        </p:nvSpPr>
        <p:spPr>
          <a:xfrm>
            <a:off x="7050440" y="4645529"/>
            <a:ext cx="3728196" cy="523220"/>
          </a:xfrm>
          <a:prstGeom prst="rect">
            <a:avLst/>
          </a:prstGeom>
          <a:noFill/>
        </p:spPr>
        <p:txBody>
          <a:bodyPr wrap="square" lIns="91440" tIns="45720" rIns="91440" bIns="45720" rtlCol="0" anchor="t">
            <a:spAutoFit/>
          </a:bodyPr>
          <a:lstStyle/>
          <a:p>
            <a:pPr algn="ctr"/>
            <a:r>
              <a:rPr lang="en-US" sz="2800" b="1">
                <a:solidFill>
                  <a:schemeClr val="bg1"/>
                </a:solidFill>
                <a:cs typeface="Arial"/>
              </a:rPr>
              <a:t>Aruba</a:t>
            </a:r>
          </a:p>
        </p:txBody>
      </p:sp>
      <p:sp>
        <p:nvSpPr>
          <p:cNvPr id="2" name="Rectangle 1">
            <a:extLst>
              <a:ext uri="{FF2B5EF4-FFF2-40B4-BE49-F238E27FC236}">
                <a16:creationId xmlns:a16="http://schemas.microsoft.com/office/drawing/2014/main" id="{6103A1A7-8802-9FCF-84DA-BFF1088A20A3}"/>
              </a:ext>
            </a:extLst>
          </p:cNvPr>
          <p:cNvSpPr/>
          <p:nvPr/>
        </p:nvSpPr>
        <p:spPr>
          <a:xfrm>
            <a:off x="271844" y="2433741"/>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6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9"/>
                                        </p:tgtEl>
                                      </p:cBhvr>
                                    </p:animEffect>
                                    <p:set>
                                      <p:cBhvr>
                                        <p:cTn id="92" dur="1" fill="hold">
                                          <p:stCondLst>
                                            <p:cond delay="499"/>
                                          </p:stCondLst>
                                        </p:cTn>
                                        <p:tgtEl>
                                          <p:spTgt spid="29"/>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30"/>
                                        </p:tgtEl>
                                      </p:cBhvr>
                                    </p:animEffect>
                                    <p:set>
                                      <p:cBhvr>
                                        <p:cTn id="95" dur="1" fill="hold">
                                          <p:stCondLst>
                                            <p:cond delay="499"/>
                                          </p:stCondLst>
                                        </p:cTn>
                                        <p:tgtEl>
                                          <p:spTgt spid="30"/>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2"/>
                                        </p:tgtEl>
                                      </p:cBhvr>
                                    </p:animEffect>
                                    <p:set>
                                      <p:cBhvr>
                                        <p:cTn id="9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6E51-B67E-D415-D205-8F20F0A03420}"/>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DEC02C5E-984E-F142-F91B-6759DB82CED2}"/>
              </a:ext>
            </a:extLst>
          </p:cNvPr>
          <p:cNvSpPr txBox="1"/>
          <p:nvPr/>
        </p:nvSpPr>
        <p:spPr>
          <a:xfrm>
            <a:off x="1332425" y="1114581"/>
            <a:ext cx="9985765" cy="1200329"/>
          </a:xfrm>
          <a:prstGeom prst="rect">
            <a:avLst/>
          </a:prstGeom>
          <a:noFill/>
        </p:spPr>
        <p:txBody>
          <a:bodyPr wrap="square" lIns="91440" tIns="45720" rIns="91440" bIns="45720" rtlCol="0" anchor="t">
            <a:spAutoFit/>
          </a:bodyPr>
          <a:lstStyle/>
          <a:p>
            <a:pPr algn="ctr"/>
            <a:r>
              <a:rPr lang="en-US" sz="3600" dirty="0"/>
              <a:t>Which critical material is recovered from E-waste recycling at the highest rate?</a:t>
            </a:r>
            <a:endParaRPr lang="en-US" sz="3600" dirty="0">
              <a:solidFill>
                <a:srgbClr val="000000"/>
              </a:solidFill>
              <a:latin typeface="Arial"/>
              <a:cs typeface="Arial"/>
            </a:endParaRPr>
          </a:p>
        </p:txBody>
      </p:sp>
      <p:sp>
        <p:nvSpPr>
          <p:cNvPr id="5" name="Retângulo 1">
            <a:extLst>
              <a:ext uri="{FF2B5EF4-FFF2-40B4-BE49-F238E27FC236}">
                <a16:creationId xmlns:a16="http://schemas.microsoft.com/office/drawing/2014/main" id="{61CBC816-3601-4896-C23B-1324A1A6EF33}"/>
              </a:ext>
            </a:extLst>
          </p:cNvPr>
          <p:cNvSpPr/>
          <p:nvPr/>
        </p:nvSpPr>
        <p:spPr>
          <a:xfrm>
            <a:off x="1413364" y="2877070"/>
            <a:ext cx="3641047" cy="889041"/>
          </a:xfrm>
          <a:prstGeom prst="rect">
            <a:avLst/>
          </a:prstGeom>
          <a:solidFill>
            <a:srgbClr val="C00000"/>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
        <p:nvSpPr>
          <p:cNvPr id="6" name="Elipse 3">
            <a:extLst>
              <a:ext uri="{FF2B5EF4-FFF2-40B4-BE49-F238E27FC236}">
                <a16:creationId xmlns:a16="http://schemas.microsoft.com/office/drawing/2014/main" id="{26237B93-A226-179F-C024-2ACEF1363909}"/>
              </a:ext>
            </a:extLst>
          </p:cNvPr>
          <p:cNvSpPr/>
          <p:nvPr/>
        </p:nvSpPr>
        <p:spPr>
          <a:xfrm>
            <a:off x="603717" y="2930474"/>
            <a:ext cx="720000" cy="720000"/>
          </a:xfrm>
          <a:prstGeom prst="ellipse">
            <a:avLst/>
          </a:prstGeom>
          <a:solidFill>
            <a:schemeClr val="accent4">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A</a:t>
            </a:r>
          </a:p>
        </p:txBody>
      </p:sp>
      <p:sp>
        <p:nvSpPr>
          <p:cNvPr id="8" name="TextBox 7">
            <a:extLst>
              <a:ext uri="{FF2B5EF4-FFF2-40B4-BE49-F238E27FC236}">
                <a16:creationId xmlns:a16="http://schemas.microsoft.com/office/drawing/2014/main" id="{73020CA2-2D51-7B07-4DBA-855221B93315}"/>
              </a:ext>
            </a:extLst>
          </p:cNvPr>
          <p:cNvSpPr txBox="1"/>
          <p:nvPr/>
        </p:nvSpPr>
        <p:spPr>
          <a:xfrm>
            <a:off x="1413364" y="166410"/>
            <a:ext cx="6220556" cy="400110"/>
          </a:xfrm>
          <a:prstGeom prst="rect">
            <a:avLst/>
          </a:prstGeom>
          <a:noFill/>
        </p:spPr>
        <p:txBody>
          <a:bodyPr wrap="square">
            <a:spAutoFit/>
          </a:bodyPr>
          <a:lstStyle/>
          <a:p>
            <a:r>
              <a:rPr lang="en-US" sz="2000" b="1"/>
              <a:t>Question 20: </a:t>
            </a:r>
            <a:endParaRPr lang="en-US" sz="2000"/>
          </a:p>
        </p:txBody>
      </p:sp>
      <p:sp>
        <p:nvSpPr>
          <p:cNvPr id="9" name="TextBox 8">
            <a:extLst>
              <a:ext uri="{FF2B5EF4-FFF2-40B4-BE49-F238E27FC236}">
                <a16:creationId xmlns:a16="http://schemas.microsoft.com/office/drawing/2014/main" id="{A8310BA8-2D94-DE29-59DC-04466EF1A191}"/>
              </a:ext>
            </a:extLst>
          </p:cNvPr>
          <p:cNvSpPr txBox="1"/>
          <p:nvPr/>
        </p:nvSpPr>
        <p:spPr>
          <a:xfrm>
            <a:off x="1323717" y="3027279"/>
            <a:ext cx="3810496" cy="523220"/>
          </a:xfrm>
          <a:prstGeom prst="rect">
            <a:avLst/>
          </a:prstGeom>
          <a:noFill/>
        </p:spPr>
        <p:txBody>
          <a:bodyPr wrap="square" lIns="91440" tIns="45720" rIns="91440" bIns="45720" rtlCol="0" anchor="t">
            <a:spAutoFit/>
          </a:bodyPr>
          <a:lstStyle/>
          <a:p>
            <a:pPr algn="ctr"/>
            <a:r>
              <a:rPr lang="en-US" sz="2800" b="1" dirty="0">
                <a:solidFill>
                  <a:schemeClr val="bg1"/>
                </a:solidFill>
                <a:cs typeface="Arial"/>
              </a:rPr>
              <a:t>Copper</a:t>
            </a:r>
          </a:p>
        </p:txBody>
      </p:sp>
      <p:sp>
        <p:nvSpPr>
          <p:cNvPr id="10" name="Retângulo 1">
            <a:extLst>
              <a:ext uri="{FF2B5EF4-FFF2-40B4-BE49-F238E27FC236}">
                <a16:creationId xmlns:a16="http://schemas.microsoft.com/office/drawing/2014/main" id="{9D0CF02B-62DC-203F-AD04-93078B6A9484}"/>
              </a:ext>
            </a:extLst>
          </p:cNvPr>
          <p:cNvSpPr/>
          <p:nvPr/>
        </p:nvSpPr>
        <p:spPr>
          <a:xfrm>
            <a:off x="1413364" y="4462619"/>
            <a:ext cx="3641047" cy="889041"/>
          </a:xfrm>
          <a:prstGeom prst="rect">
            <a:avLst/>
          </a:prstGeom>
          <a:solidFill>
            <a:schemeClr val="accent5">
              <a:lumMod val="60000"/>
              <a:lumOff val="4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Elipse 3">
            <a:extLst>
              <a:ext uri="{FF2B5EF4-FFF2-40B4-BE49-F238E27FC236}">
                <a16:creationId xmlns:a16="http://schemas.microsoft.com/office/drawing/2014/main" id="{F04099E1-E371-DF51-4587-F392B5B106CE}"/>
              </a:ext>
            </a:extLst>
          </p:cNvPr>
          <p:cNvSpPr/>
          <p:nvPr/>
        </p:nvSpPr>
        <p:spPr>
          <a:xfrm>
            <a:off x="603717" y="4516023"/>
            <a:ext cx="720000" cy="720000"/>
          </a:xfrm>
          <a:prstGeom prst="ellipse">
            <a:avLst/>
          </a:prstGeom>
          <a:solidFill>
            <a:schemeClr val="accent5">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C</a:t>
            </a:r>
          </a:p>
        </p:txBody>
      </p:sp>
      <p:sp>
        <p:nvSpPr>
          <p:cNvPr id="12" name="TextBox 11">
            <a:extLst>
              <a:ext uri="{FF2B5EF4-FFF2-40B4-BE49-F238E27FC236}">
                <a16:creationId xmlns:a16="http://schemas.microsoft.com/office/drawing/2014/main" id="{1FF5B0ED-E624-D06A-EAC0-68631279541E}"/>
              </a:ext>
            </a:extLst>
          </p:cNvPr>
          <p:cNvSpPr txBox="1"/>
          <p:nvPr/>
        </p:nvSpPr>
        <p:spPr>
          <a:xfrm>
            <a:off x="1410866" y="4610103"/>
            <a:ext cx="3640217" cy="523220"/>
          </a:xfrm>
          <a:prstGeom prst="rect">
            <a:avLst/>
          </a:prstGeom>
          <a:noFill/>
        </p:spPr>
        <p:txBody>
          <a:bodyPr wrap="square" lIns="91440" tIns="45720" rIns="91440" bIns="45720" rtlCol="0" anchor="ctr">
            <a:spAutoFit/>
          </a:bodyPr>
          <a:lstStyle/>
          <a:p>
            <a:pPr algn="ctr"/>
            <a:r>
              <a:rPr lang="en-US" sz="2800" b="1" dirty="0">
                <a:solidFill>
                  <a:schemeClr val="bg1"/>
                </a:solidFill>
                <a:cs typeface="Arial"/>
              </a:rPr>
              <a:t>Nickel</a:t>
            </a:r>
          </a:p>
        </p:txBody>
      </p:sp>
      <p:sp>
        <p:nvSpPr>
          <p:cNvPr id="13" name="Retângulo 1">
            <a:extLst>
              <a:ext uri="{FF2B5EF4-FFF2-40B4-BE49-F238E27FC236}">
                <a16:creationId xmlns:a16="http://schemas.microsoft.com/office/drawing/2014/main" id="{882C3B54-DB3B-104E-A831-391F97EA77A8}"/>
              </a:ext>
            </a:extLst>
          </p:cNvPr>
          <p:cNvSpPr/>
          <p:nvPr/>
        </p:nvSpPr>
        <p:spPr>
          <a:xfrm>
            <a:off x="7140087" y="2877070"/>
            <a:ext cx="3641047" cy="889041"/>
          </a:xfrm>
          <a:prstGeom prst="rect">
            <a:avLst/>
          </a:prstGeom>
          <a:solidFill>
            <a:schemeClr val="tx2">
              <a:lumMod val="60000"/>
              <a:lumOff val="4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Elipse 3">
            <a:extLst>
              <a:ext uri="{FF2B5EF4-FFF2-40B4-BE49-F238E27FC236}">
                <a16:creationId xmlns:a16="http://schemas.microsoft.com/office/drawing/2014/main" id="{ED65F1E6-ED3A-47D0-5D1A-AA43D1CF0098}"/>
              </a:ext>
            </a:extLst>
          </p:cNvPr>
          <p:cNvSpPr/>
          <p:nvPr/>
        </p:nvSpPr>
        <p:spPr>
          <a:xfrm>
            <a:off x="6330440" y="2930474"/>
            <a:ext cx="720000" cy="720000"/>
          </a:xfrm>
          <a:prstGeom prst="ellipse">
            <a:avLst/>
          </a:prstGeom>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B</a:t>
            </a:r>
          </a:p>
        </p:txBody>
      </p:sp>
      <p:sp>
        <p:nvSpPr>
          <p:cNvPr id="16" name="TextBox 15">
            <a:extLst>
              <a:ext uri="{FF2B5EF4-FFF2-40B4-BE49-F238E27FC236}">
                <a16:creationId xmlns:a16="http://schemas.microsoft.com/office/drawing/2014/main" id="{1A3CA553-926C-4E9C-43C4-6E648E90FEB3}"/>
              </a:ext>
            </a:extLst>
          </p:cNvPr>
          <p:cNvSpPr txBox="1"/>
          <p:nvPr/>
        </p:nvSpPr>
        <p:spPr>
          <a:xfrm>
            <a:off x="7140087" y="3024554"/>
            <a:ext cx="3638549" cy="523220"/>
          </a:xfrm>
          <a:prstGeom prst="rect">
            <a:avLst/>
          </a:prstGeom>
          <a:noFill/>
        </p:spPr>
        <p:txBody>
          <a:bodyPr wrap="square" lIns="91440" tIns="45720" rIns="91440" bIns="45720" rtlCol="0" anchor="t">
            <a:spAutoFit/>
          </a:bodyPr>
          <a:lstStyle>
            <a:defPPr>
              <a:defRPr lang="en-US"/>
            </a:defPPr>
            <a:lvl1pPr algn="ctr">
              <a:defRPr sz="2800" b="1">
                <a:solidFill>
                  <a:schemeClr val="bg1"/>
                </a:solidFill>
              </a:defRPr>
            </a:lvl1pPr>
          </a:lstStyle>
          <a:p>
            <a:r>
              <a:rPr lang="en-US" dirty="0">
                <a:cs typeface="Arial"/>
              </a:rPr>
              <a:t>Iron</a:t>
            </a:r>
          </a:p>
        </p:txBody>
      </p:sp>
      <p:sp>
        <p:nvSpPr>
          <p:cNvPr id="28" name="Retângulo 1">
            <a:extLst>
              <a:ext uri="{FF2B5EF4-FFF2-40B4-BE49-F238E27FC236}">
                <a16:creationId xmlns:a16="http://schemas.microsoft.com/office/drawing/2014/main" id="{54945ABF-09BB-7D4E-4661-73EBCB938B05}"/>
              </a:ext>
            </a:extLst>
          </p:cNvPr>
          <p:cNvSpPr/>
          <p:nvPr/>
        </p:nvSpPr>
        <p:spPr>
          <a:xfrm>
            <a:off x="7140087" y="4462619"/>
            <a:ext cx="3641047" cy="889041"/>
          </a:xfrm>
          <a:prstGeom prst="rect">
            <a:avLst/>
          </a:prstGeom>
          <a:solidFill>
            <a:schemeClr val="accent1">
              <a:lumMod val="75000"/>
            </a:schemeClr>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3">
            <a:extLst>
              <a:ext uri="{FF2B5EF4-FFF2-40B4-BE49-F238E27FC236}">
                <a16:creationId xmlns:a16="http://schemas.microsoft.com/office/drawing/2014/main" id="{1C6EDA8A-DE5B-DD28-87F5-4509085EE289}"/>
              </a:ext>
            </a:extLst>
          </p:cNvPr>
          <p:cNvSpPr/>
          <p:nvPr/>
        </p:nvSpPr>
        <p:spPr>
          <a:xfrm>
            <a:off x="6330440" y="4516023"/>
            <a:ext cx="720000" cy="720000"/>
          </a:xfrm>
          <a:prstGeom prst="ellipse">
            <a:avLst/>
          </a:prstGeom>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pt-BR" sz="2400" b="1">
                <a:solidFill>
                  <a:schemeClr val="bg1"/>
                </a:solidFill>
                <a:latin typeface="Arial Black" panose="020B0A04020102020204" pitchFamily="34" charset="0"/>
              </a:rPr>
              <a:t>D</a:t>
            </a:r>
          </a:p>
        </p:txBody>
      </p:sp>
      <p:sp>
        <p:nvSpPr>
          <p:cNvPr id="30" name="TextBox 29">
            <a:extLst>
              <a:ext uri="{FF2B5EF4-FFF2-40B4-BE49-F238E27FC236}">
                <a16:creationId xmlns:a16="http://schemas.microsoft.com/office/drawing/2014/main" id="{9E003D89-35A4-A1F2-5DFC-EE8618E31974}"/>
              </a:ext>
            </a:extLst>
          </p:cNvPr>
          <p:cNvSpPr txBox="1"/>
          <p:nvPr/>
        </p:nvSpPr>
        <p:spPr>
          <a:xfrm>
            <a:off x="7050440" y="4645529"/>
            <a:ext cx="3728196" cy="523220"/>
          </a:xfrm>
          <a:prstGeom prst="rect">
            <a:avLst/>
          </a:prstGeom>
          <a:noFill/>
        </p:spPr>
        <p:txBody>
          <a:bodyPr wrap="square" lIns="91440" tIns="45720" rIns="91440" bIns="45720" rtlCol="0" anchor="t">
            <a:spAutoFit/>
          </a:bodyPr>
          <a:lstStyle/>
          <a:p>
            <a:pPr algn="ctr"/>
            <a:r>
              <a:rPr lang="en-US" sz="2800" b="1" dirty="0">
                <a:solidFill>
                  <a:schemeClr val="bg1"/>
                </a:solidFill>
                <a:cs typeface="Arial"/>
              </a:rPr>
              <a:t>Aluminum</a:t>
            </a:r>
          </a:p>
        </p:txBody>
      </p:sp>
      <p:sp>
        <p:nvSpPr>
          <p:cNvPr id="2" name="Rectangle 1">
            <a:extLst>
              <a:ext uri="{FF2B5EF4-FFF2-40B4-BE49-F238E27FC236}">
                <a16:creationId xmlns:a16="http://schemas.microsoft.com/office/drawing/2014/main" id="{8099161E-6168-EAF1-9EB4-91E1969014C5}"/>
              </a:ext>
            </a:extLst>
          </p:cNvPr>
          <p:cNvSpPr/>
          <p:nvPr/>
        </p:nvSpPr>
        <p:spPr>
          <a:xfrm>
            <a:off x="6096000" y="4052239"/>
            <a:ext cx="5215296" cy="1647567"/>
          </a:xfrm>
          <a:prstGeom prst="rect">
            <a:avLst/>
          </a:prstGeom>
          <a:noFill/>
          <a:ln w="57150">
            <a:solidFill>
              <a:srgbClr val="FF0000"/>
            </a:solidFill>
            <a:prstDash val="sysDash"/>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10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1" nodeType="clickEffect">
                                  <p:stCondLst>
                                    <p:cond delay="0"/>
                                  </p:stCondLst>
                                  <p:childTnLst>
                                    <p:animEffect transition="out" filter="randombar(horizontal)">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14" presetClass="exit" presetSubtype="10" fill="hold" grpId="1" nodeType="withEffect">
                                  <p:stCondLst>
                                    <p:cond delay="0"/>
                                  </p:stCondLst>
                                  <p:childTnLst>
                                    <p:animEffect transition="out" filter="randombar(horizontal)">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4" presetClass="exit" presetSubtype="10" fill="hold" grpId="1" nodeType="withEffect">
                                  <p:stCondLst>
                                    <p:cond delay="0"/>
                                  </p:stCondLst>
                                  <p:childTnLst>
                                    <p:animEffect transition="out" filter="randombar(horizontal)">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14" presetClass="exit" presetSubtype="10" fill="hold" grpId="1" nodeType="withEffect">
                                  <p:stCondLst>
                                    <p:cond delay="0"/>
                                  </p:stCondLst>
                                  <p:childTnLst>
                                    <p:animEffect transition="out" filter="randombar(horizontal)">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14" presetClass="exit" presetSubtype="10" fill="hold" grpId="1" nodeType="withEffect">
                                  <p:stCondLst>
                                    <p:cond delay="0"/>
                                  </p:stCondLst>
                                  <p:childTnLst>
                                    <p:animEffect transition="out" filter="randombar(horizontal)">
                                      <p:cBhvr>
                                        <p:cTn id="67" dur="500"/>
                                        <p:tgtEl>
                                          <p:spTgt spid="8"/>
                                        </p:tgtEl>
                                      </p:cBhvr>
                                    </p:animEffect>
                                    <p:set>
                                      <p:cBhvr>
                                        <p:cTn id="68" dur="1" fill="hold">
                                          <p:stCondLst>
                                            <p:cond delay="499"/>
                                          </p:stCondLst>
                                        </p:cTn>
                                        <p:tgtEl>
                                          <p:spTgt spid="8"/>
                                        </p:tgtEl>
                                        <p:attrNameLst>
                                          <p:attrName>style.visibility</p:attrName>
                                        </p:attrNameLst>
                                      </p:cBhvr>
                                      <p:to>
                                        <p:strVal val="hidden"/>
                                      </p:to>
                                    </p:set>
                                  </p:childTnLst>
                                </p:cTn>
                              </p:par>
                              <p:par>
                                <p:cTn id="69" presetID="14" presetClass="exit" presetSubtype="10" fill="hold" grpId="1" nodeType="withEffect">
                                  <p:stCondLst>
                                    <p:cond delay="0"/>
                                  </p:stCondLst>
                                  <p:childTnLst>
                                    <p:animEffect transition="out" filter="randombar(horizontal)">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14" presetClass="exit" presetSubtype="10" fill="hold" grpId="1" nodeType="withEffect">
                                  <p:stCondLst>
                                    <p:cond delay="0"/>
                                  </p:stCondLst>
                                  <p:childTnLst>
                                    <p:animEffect transition="out" filter="randombar(horizontal)">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4" presetClass="exit" presetSubtype="10" fill="hold" grpId="1" nodeType="withEffect">
                                  <p:stCondLst>
                                    <p:cond delay="0"/>
                                  </p:stCondLst>
                                  <p:childTnLst>
                                    <p:animEffect transition="out" filter="randombar(horizontal)">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14" presetClass="exit" presetSubtype="10" fill="hold" grpId="1" nodeType="withEffect">
                                  <p:stCondLst>
                                    <p:cond delay="0"/>
                                  </p:stCondLst>
                                  <p:childTnLst>
                                    <p:animEffect transition="out" filter="randombar(horizontal)">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4" presetClass="exit" presetSubtype="10" fill="hold" grpId="1" nodeType="withEffect">
                                  <p:stCondLst>
                                    <p:cond delay="0"/>
                                  </p:stCondLst>
                                  <p:childTnLst>
                                    <p:animEffect transition="out" filter="randombar(horizontal)">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4" presetClass="exit" presetSubtype="10" fill="hold" grpId="1" nodeType="withEffect">
                                  <p:stCondLst>
                                    <p:cond delay="0"/>
                                  </p:stCondLst>
                                  <p:childTnLst>
                                    <p:animEffect transition="out" filter="randombar(horizontal)">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4" presetClass="exit" presetSubtype="10" fill="hold" grpId="1" nodeType="withEffect">
                                  <p:stCondLst>
                                    <p:cond delay="0"/>
                                  </p:stCondLst>
                                  <p:childTnLst>
                                    <p:animEffect transition="out" filter="randombar(horizontal)">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par>
                                <p:cTn id="90" presetID="14" presetClass="exit" presetSubtype="10" fill="hold" grpId="1" nodeType="withEffect">
                                  <p:stCondLst>
                                    <p:cond delay="0"/>
                                  </p:stCondLst>
                                  <p:childTnLst>
                                    <p:animEffect transition="out" filter="randombar(horizontal)">
                                      <p:cBhvr>
                                        <p:cTn id="91" dur="500"/>
                                        <p:tgtEl>
                                          <p:spTgt spid="28"/>
                                        </p:tgtEl>
                                      </p:cBhvr>
                                    </p:animEffect>
                                    <p:set>
                                      <p:cBhvr>
                                        <p:cTn id="92" dur="1" fill="hold">
                                          <p:stCondLst>
                                            <p:cond delay="499"/>
                                          </p:stCondLst>
                                        </p:cTn>
                                        <p:tgtEl>
                                          <p:spTgt spid="28"/>
                                        </p:tgtEl>
                                        <p:attrNameLst>
                                          <p:attrName>style.visibility</p:attrName>
                                        </p:attrNameLst>
                                      </p:cBhvr>
                                      <p:to>
                                        <p:strVal val="hidden"/>
                                      </p:to>
                                    </p:set>
                                  </p:childTnLst>
                                </p:cTn>
                              </p:par>
                              <p:par>
                                <p:cTn id="93" presetID="14" presetClass="exit" presetSubtype="10" fill="hold" grpId="1" nodeType="withEffect">
                                  <p:stCondLst>
                                    <p:cond delay="0"/>
                                  </p:stCondLst>
                                  <p:childTnLst>
                                    <p:animEffect transition="out" filter="randombar(horizontal)">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4" presetClass="exit" presetSubtype="10" fill="hold" grpId="1" nodeType="withEffect">
                                  <p:stCondLst>
                                    <p:cond delay="0"/>
                                  </p:stCondLst>
                                  <p:childTnLst>
                                    <p:animEffect transition="out" filter="randombar(horizontal)">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5" grpId="1" animBg="1"/>
      <p:bldP spid="6" grpId="0" animBg="1"/>
      <p:bldP spid="6" grpId="1" animBg="1"/>
      <p:bldP spid="8" grpId="0"/>
      <p:bldP spid="8" grpId="1"/>
      <p:bldP spid="9" grpId="0"/>
      <p:bldP spid="9" grpId="1"/>
      <p:bldP spid="10" grpId="0" animBg="1"/>
      <p:bldP spid="10" grpId="1" animBg="1"/>
      <p:bldP spid="11" grpId="0" animBg="1"/>
      <p:bldP spid="11" grpId="1" animBg="1"/>
      <p:bldP spid="12" grpId="0"/>
      <p:bldP spid="12" grpId="1"/>
      <p:bldP spid="13" grpId="0" animBg="1"/>
      <p:bldP spid="13" grpId="1" animBg="1"/>
      <p:bldP spid="14" grpId="0" animBg="1"/>
      <p:bldP spid="14" grpId="1" animBg="1"/>
      <p:bldP spid="16" grpId="0"/>
      <p:bldP spid="16" grpId="1"/>
      <p:bldP spid="28" grpId="0" animBg="1"/>
      <p:bldP spid="28" grpId="1" animBg="1"/>
      <p:bldP spid="29" grpId="0" animBg="1"/>
      <p:bldP spid="29" grpId="1" animBg="1"/>
      <p:bldP spid="30" grpId="0"/>
      <p:bldP spid="30" grpId="1"/>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CDF61A2-7E6F-4496-1AA1-68403126FD0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2534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8F26BC-5C26-A851-62DC-AA3AF7D24CAE}"/>
              </a:ext>
            </a:extLst>
          </p:cNvPr>
          <p:cNvSpPr>
            <a:spLocks noGrp="1"/>
          </p:cNvSpPr>
          <p:nvPr>
            <p:ph type="title"/>
          </p:nvPr>
        </p:nvSpPr>
        <p:spPr/>
        <p:txBody>
          <a:bodyPr/>
          <a:lstStyle/>
          <a:p>
            <a:r>
              <a:rPr lang="en-US" dirty="0"/>
              <a:t>The E-waste Recycling Process</a:t>
            </a:r>
          </a:p>
        </p:txBody>
      </p:sp>
      <p:pic>
        <p:nvPicPr>
          <p:cNvPr id="7" name="Online Media 6" descr="Sunnking &amp; INL | The e-recycling process.">
            <a:hlinkClick r:id="" action="ppaction://media"/>
            <a:extLst>
              <a:ext uri="{FF2B5EF4-FFF2-40B4-BE49-F238E27FC236}">
                <a16:creationId xmlns:a16="http://schemas.microsoft.com/office/drawing/2014/main" id="{F2D9E5F6-628D-4379-2341-221593FB6409}"/>
              </a:ext>
            </a:extLst>
          </p:cNvPr>
          <p:cNvPicPr>
            <a:picLocks noRot="1" noChangeAspect="1"/>
          </p:cNvPicPr>
          <p:nvPr>
            <a:videoFile r:link="rId1"/>
          </p:nvPr>
        </p:nvPicPr>
        <p:blipFill>
          <a:blip r:embed="rId4"/>
          <a:stretch>
            <a:fillRect/>
          </a:stretch>
        </p:blipFill>
        <p:spPr>
          <a:xfrm>
            <a:off x="1830623" y="1131697"/>
            <a:ext cx="8530753" cy="4819875"/>
          </a:xfrm>
          <a:prstGeom prst="rect">
            <a:avLst/>
          </a:prstGeom>
        </p:spPr>
      </p:pic>
    </p:spTree>
    <p:extLst>
      <p:ext uri="{BB962C8B-B14F-4D97-AF65-F5344CB8AC3E}">
        <p14:creationId xmlns:p14="http://schemas.microsoft.com/office/powerpoint/2010/main" val="281486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691D0-D6FA-6163-EA28-E0C9849E5013}"/>
            </a:ext>
          </a:extLst>
        </p:cNvPr>
        <p:cNvGrpSpPr/>
        <p:nvPr/>
      </p:nvGrpSpPr>
      <p:grpSpPr>
        <a:xfrm>
          <a:off x="0" y="0"/>
          <a:ext cx="0" cy="0"/>
          <a:chOff x="0" y="0"/>
          <a:chExt cx="0" cy="0"/>
        </a:xfrm>
      </p:grpSpPr>
      <p:sp>
        <p:nvSpPr>
          <p:cNvPr id="5" name="Google Shape;933;p36">
            <a:extLst>
              <a:ext uri="{FF2B5EF4-FFF2-40B4-BE49-F238E27FC236}">
                <a16:creationId xmlns:a16="http://schemas.microsoft.com/office/drawing/2014/main" id="{38F4C908-11FF-C577-D56C-E36D42A4E73A}"/>
              </a:ext>
            </a:extLst>
          </p:cNvPr>
          <p:cNvSpPr txBox="1">
            <a:spLocks/>
          </p:cNvSpPr>
          <p:nvPr/>
        </p:nvSpPr>
        <p:spPr>
          <a:xfrm>
            <a:off x="0" y="428954"/>
            <a:ext cx="1219200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3500"/>
            </a:pPr>
            <a:r>
              <a:rPr lang="en-US" sz="3200" b="1">
                <a:solidFill>
                  <a:schemeClr val="tx1">
                    <a:lumMod val="65000"/>
                    <a:lumOff val="35000"/>
                  </a:schemeClr>
                </a:solidFill>
                <a:latin typeface="+mj-lt"/>
                <a:sym typeface="Fira Sans Extra Condensed SemiBold"/>
              </a:rPr>
              <a:t>Product Life Cycle</a:t>
            </a:r>
          </a:p>
        </p:txBody>
      </p:sp>
      <p:sp>
        <p:nvSpPr>
          <p:cNvPr id="2" name="TextBox 1">
            <a:extLst>
              <a:ext uri="{FF2B5EF4-FFF2-40B4-BE49-F238E27FC236}">
                <a16:creationId xmlns:a16="http://schemas.microsoft.com/office/drawing/2014/main" id="{2EF7463C-5D3C-877D-02D3-2A4775F1A548}"/>
              </a:ext>
            </a:extLst>
          </p:cNvPr>
          <p:cNvSpPr txBox="1"/>
          <p:nvPr/>
        </p:nvSpPr>
        <p:spPr>
          <a:xfrm>
            <a:off x="11578215" y="6342603"/>
            <a:ext cx="700391" cy="276999"/>
          </a:xfrm>
          <a:prstGeom prst="rect">
            <a:avLst/>
          </a:prstGeom>
          <a:noFill/>
        </p:spPr>
        <p:txBody>
          <a:bodyPr wrap="square" lIns="91440" tIns="45720" rIns="91440" bIns="45720" rtlCol="0" anchor="t">
            <a:spAutoFit/>
          </a:bodyPr>
          <a:lstStyle/>
          <a:p>
            <a:r>
              <a:rPr lang="en-US" sz="1200" b="1">
                <a:solidFill>
                  <a:schemeClr val="tx1">
                    <a:lumMod val="50000"/>
                    <a:lumOff val="50000"/>
                  </a:schemeClr>
                </a:solidFill>
                <a:latin typeface="Fira Sans Extra Condensed SemiBold"/>
              </a:rPr>
              <a:t>5/14</a:t>
            </a:r>
            <a:endParaRPr lang="en-US">
              <a:ea typeface="+mn-ea"/>
              <a:cs typeface="+mn-cs"/>
            </a:endParaRPr>
          </a:p>
        </p:txBody>
      </p:sp>
      <p:cxnSp>
        <p:nvCxnSpPr>
          <p:cNvPr id="16419" name="Connector: Curved 16418">
            <a:extLst>
              <a:ext uri="{FF2B5EF4-FFF2-40B4-BE49-F238E27FC236}">
                <a16:creationId xmlns:a16="http://schemas.microsoft.com/office/drawing/2014/main" id="{AFCF616D-A561-B5AF-D7B0-81963DC07C5E}"/>
              </a:ext>
            </a:extLst>
          </p:cNvPr>
          <p:cNvCxnSpPr>
            <a:cxnSpLocks/>
          </p:cNvCxnSpPr>
          <p:nvPr/>
        </p:nvCxnSpPr>
        <p:spPr>
          <a:xfrm flipV="1">
            <a:off x="9293941" y="8078660"/>
            <a:ext cx="5793115" cy="220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F604923-CABA-A814-7A6E-A08EBC6D2CB9}"/>
              </a:ext>
            </a:extLst>
          </p:cNvPr>
          <p:cNvGrpSpPr/>
          <p:nvPr/>
        </p:nvGrpSpPr>
        <p:grpSpPr>
          <a:xfrm>
            <a:off x="2305545" y="1022310"/>
            <a:ext cx="1687977" cy="1357720"/>
            <a:chOff x="430581" y="281477"/>
            <a:chExt cx="1893112" cy="1631676"/>
          </a:xfrm>
        </p:grpSpPr>
        <p:pic>
          <p:nvPicPr>
            <p:cNvPr id="38" name="Picture 37">
              <a:extLst>
                <a:ext uri="{FF2B5EF4-FFF2-40B4-BE49-F238E27FC236}">
                  <a16:creationId xmlns:a16="http://schemas.microsoft.com/office/drawing/2014/main" id="{58724B8A-9DF8-8826-19AA-36F4AFC0E8B2}"/>
                </a:ext>
              </a:extLst>
            </p:cNvPr>
            <p:cNvPicPr>
              <a:picLocks noChangeAspect="1"/>
            </p:cNvPicPr>
            <p:nvPr/>
          </p:nvPicPr>
          <p:blipFill>
            <a:blip r:embed="rId3">
              <a:alphaModFix amt="70000"/>
            </a:blip>
            <a:stretch>
              <a:fillRect/>
            </a:stretch>
          </p:blipFill>
          <p:spPr>
            <a:xfrm>
              <a:off x="616757" y="281477"/>
              <a:ext cx="1281712" cy="1281712"/>
            </a:xfrm>
            <a:prstGeom prst="rect">
              <a:avLst/>
            </a:prstGeom>
            <a:effectLst>
              <a:outerShdw blurRad="50800" dist="38100" dir="8100000" algn="tr" rotWithShape="0">
                <a:prstClr val="black">
                  <a:alpha val="40000"/>
                </a:prstClr>
              </a:outerShdw>
            </a:effectLst>
          </p:spPr>
        </p:pic>
        <p:sp>
          <p:nvSpPr>
            <p:cNvPr id="39" name="TextBox 38">
              <a:extLst>
                <a:ext uri="{FF2B5EF4-FFF2-40B4-BE49-F238E27FC236}">
                  <a16:creationId xmlns:a16="http://schemas.microsoft.com/office/drawing/2014/main" id="{53105FC2-CA2D-9B04-7E62-17947F0CD4C3}"/>
                </a:ext>
              </a:extLst>
            </p:cNvPr>
            <p:cNvSpPr txBox="1"/>
            <p:nvPr/>
          </p:nvSpPr>
          <p:spPr>
            <a:xfrm>
              <a:off x="430581" y="1501932"/>
              <a:ext cx="1893112" cy="411221"/>
            </a:xfrm>
            <a:prstGeom prst="rect">
              <a:avLst/>
            </a:prstGeom>
            <a:noFill/>
          </p:spPr>
          <p:txBody>
            <a:bodyPr wrap="square" rtlCol="0">
              <a:spAutoFit/>
            </a:bodyPr>
            <a:lstStyle/>
            <a:p>
              <a:pPr algn="ctr"/>
              <a:r>
                <a:rPr lang="en-US" sz="1600" b="1"/>
                <a:t>Raw Materials</a:t>
              </a:r>
            </a:p>
          </p:txBody>
        </p:sp>
      </p:grpSp>
      <p:grpSp>
        <p:nvGrpSpPr>
          <p:cNvPr id="6" name="Group 5">
            <a:extLst>
              <a:ext uri="{FF2B5EF4-FFF2-40B4-BE49-F238E27FC236}">
                <a16:creationId xmlns:a16="http://schemas.microsoft.com/office/drawing/2014/main" id="{F8EEA85C-1768-B94C-FAF7-B9F8CB4E75FA}"/>
              </a:ext>
            </a:extLst>
          </p:cNvPr>
          <p:cNvGrpSpPr/>
          <p:nvPr/>
        </p:nvGrpSpPr>
        <p:grpSpPr>
          <a:xfrm>
            <a:off x="4948836" y="1025458"/>
            <a:ext cx="1821032" cy="1361360"/>
            <a:chOff x="5442016" y="1396542"/>
            <a:chExt cx="2211895" cy="1653561"/>
          </a:xfrm>
        </p:grpSpPr>
        <p:pic>
          <p:nvPicPr>
            <p:cNvPr id="36" name="Picture 12" descr="Shipping">
              <a:extLst>
                <a:ext uri="{FF2B5EF4-FFF2-40B4-BE49-F238E27FC236}">
                  <a16:creationId xmlns:a16="http://schemas.microsoft.com/office/drawing/2014/main" id="{48857137-D310-A292-1915-2E7127A9668E}"/>
                </a:ext>
              </a:extLst>
            </p:cNvPr>
            <p:cNvPicPr>
              <a:picLocks noChangeAspect="1" noChangeArrowheads="1"/>
            </p:cNvPicPr>
            <p:nvPr/>
          </p:nvPicPr>
          <p:blipFill>
            <a:blip r:embed="rId4">
              <a:alphaModFix amt="70000"/>
              <a:extLst>
                <a:ext uri="{28A0092B-C50C-407E-A947-70E740481C1C}">
                  <a14:useLocalDpi xmlns:a14="http://schemas.microsoft.com/office/drawing/2010/main" val="0"/>
                </a:ext>
              </a:extLst>
            </a:blip>
            <a:srcRect/>
            <a:stretch>
              <a:fillRect/>
            </a:stretch>
          </p:blipFill>
          <p:spPr bwMode="auto">
            <a:xfrm>
              <a:off x="5554188" y="1396542"/>
              <a:ext cx="1653561" cy="1653561"/>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E7FB1A50-8FB7-CCA5-FCC3-B2DAD5FC999B}"/>
                </a:ext>
              </a:extLst>
            </p:cNvPr>
            <p:cNvSpPr txBox="1"/>
            <p:nvPr/>
          </p:nvSpPr>
          <p:spPr>
            <a:xfrm>
              <a:off x="5442016" y="2630767"/>
              <a:ext cx="2211895" cy="411221"/>
            </a:xfrm>
            <a:prstGeom prst="rect">
              <a:avLst/>
            </a:prstGeom>
            <a:noFill/>
          </p:spPr>
          <p:txBody>
            <a:bodyPr wrap="square" rtlCol="0">
              <a:spAutoFit/>
            </a:bodyPr>
            <a:lstStyle/>
            <a:p>
              <a:pPr algn="ctr"/>
              <a:r>
                <a:rPr lang="en-US" sz="1600" b="1"/>
                <a:t>Materials Supply</a:t>
              </a:r>
            </a:p>
          </p:txBody>
        </p:sp>
      </p:grpSp>
      <p:cxnSp>
        <p:nvCxnSpPr>
          <p:cNvPr id="7" name="Straight Arrow Connector 6">
            <a:extLst>
              <a:ext uri="{FF2B5EF4-FFF2-40B4-BE49-F238E27FC236}">
                <a16:creationId xmlns:a16="http://schemas.microsoft.com/office/drawing/2014/main" id="{68F56A84-6A8C-EFE5-63F2-50E866791D65}"/>
              </a:ext>
            </a:extLst>
          </p:cNvPr>
          <p:cNvCxnSpPr>
            <a:cxnSpLocks/>
          </p:cNvCxnSpPr>
          <p:nvPr/>
        </p:nvCxnSpPr>
        <p:spPr>
          <a:xfrm>
            <a:off x="3586285" y="1675569"/>
            <a:ext cx="134734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5097880-BAA4-EFEB-9261-60175D8BA74F}"/>
              </a:ext>
            </a:extLst>
          </p:cNvPr>
          <p:cNvGrpSpPr/>
          <p:nvPr/>
        </p:nvGrpSpPr>
        <p:grpSpPr>
          <a:xfrm>
            <a:off x="7112345" y="1120366"/>
            <a:ext cx="1491294" cy="1286604"/>
            <a:chOff x="4864647" y="638384"/>
            <a:chExt cx="1811383" cy="1562759"/>
          </a:xfrm>
        </p:grpSpPr>
        <p:sp>
          <p:nvSpPr>
            <p:cNvPr id="34" name="TextBox 33">
              <a:extLst>
                <a:ext uri="{FF2B5EF4-FFF2-40B4-BE49-F238E27FC236}">
                  <a16:creationId xmlns:a16="http://schemas.microsoft.com/office/drawing/2014/main" id="{F13663DC-A950-0689-5A3E-3424B128F47B}"/>
                </a:ext>
              </a:extLst>
            </p:cNvPr>
            <p:cNvSpPr txBox="1"/>
            <p:nvPr/>
          </p:nvSpPr>
          <p:spPr>
            <a:xfrm>
              <a:off x="4864647" y="1789922"/>
              <a:ext cx="1811383" cy="411221"/>
            </a:xfrm>
            <a:prstGeom prst="rect">
              <a:avLst/>
            </a:prstGeom>
            <a:noFill/>
          </p:spPr>
          <p:txBody>
            <a:bodyPr wrap="square" rtlCol="0">
              <a:spAutoFit/>
            </a:bodyPr>
            <a:lstStyle/>
            <a:p>
              <a:pPr algn="ctr"/>
              <a:r>
                <a:rPr lang="en-US" sz="1600" b="1"/>
                <a:t>Manufacture</a:t>
              </a:r>
            </a:p>
          </p:txBody>
        </p:sp>
        <p:pic>
          <p:nvPicPr>
            <p:cNvPr id="35" name="Picture 14" descr="Industry">
              <a:extLst>
                <a:ext uri="{FF2B5EF4-FFF2-40B4-BE49-F238E27FC236}">
                  <a16:creationId xmlns:a16="http://schemas.microsoft.com/office/drawing/2014/main" id="{1EDBFC32-03AA-C222-EFE8-AC875D8F73E2}"/>
                </a:ext>
              </a:extLst>
            </p:cNvPr>
            <p:cNvPicPr>
              <a:picLocks noChangeAspect="1" noChangeArrowheads="1"/>
            </p:cNvPicPr>
            <p:nvPr/>
          </p:nvPicPr>
          <p:blipFill>
            <a:blip r:embed="rId5">
              <a:alphaModFix amt="70000"/>
              <a:extLst>
                <a:ext uri="{28A0092B-C50C-407E-A947-70E740481C1C}">
                  <a14:useLocalDpi xmlns:a14="http://schemas.microsoft.com/office/drawing/2010/main" val="0"/>
                </a:ext>
              </a:extLst>
            </a:blip>
            <a:srcRect/>
            <a:stretch>
              <a:fillRect/>
            </a:stretch>
          </p:blipFill>
          <p:spPr bwMode="auto">
            <a:xfrm>
              <a:off x="5205082" y="638384"/>
              <a:ext cx="1219200" cy="121920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9" name="Picture 18" descr="Up right arrow">
            <a:extLst>
              <a:ext uri="{FF2B5EF4-FFF2-40B4-BE49-F238E27FC236}">
                <a16:creationId xmlns:a16="http://schemas.microsoft.com/office/drawing/2014/main" id="{7860CFEB-D884-E665-7963-3A4C3D9891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132472">
            <a:off x="6509982" y="1195503"/>
            <a:ext cx="779701" cy="779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Up right arrow">
            <a:extLst>
              <a:ext uri="{FF2B5EF4-FFF2-40B4-BE49-F238E27FC236}">
                <a16:creationId xmlns:a16="http://schemas.microsoft.com/office/drawing/2014/main" id="{65012E85-5FA7-3A6B-9B8D-43688427E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117000" y="2260500"/>
            <a:ext cx="779701" cy="7797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389AA8ED-2307-980A-7217-B276C5808D53}"/>
              </a:ext>
            </a:extLst>
          </p:cNvPr>
          <p:cNvGrpSpPr/>
          <p:nvPr/>
        </p:nvGrpSpPr>
        <p:grpSpPr>
          <a:xfrm>
            <a:off x="8064195" y="3027821"/>
            <a:ext cx="1491294" cy="1328431"/>
            <a:chOff x="5891379" y="2992326"/>
            <a:chExt cx="1811383" cy="1613564"/>
          </a:xfrm>
        </p:grpSpPr>
        <p:sp>
          <p:nvSpPr>
            <p:cNvPr id="32" name="TextBox 31">
              <a:extLst>
                <a:ext uri="{FF2B5EF4-FFF2-40B4-BE49-F238E27FC236}">
                  <a16:creationId xmlns:a16="http://schemas.microsoft.com/office/drawing/2014/main" id="{BD5DE67B-F227-7C26-AA6A-9A0687A119EF}"/>
                </a:ext>
              </a:extLst>
            </p:cNvPr>
            <p:cNvSpPr txBox="1"/>
            <p:nvPr/>
          </p:nvSpPr>
          <p:spPr>
            <a:xfrm>
              <a:off x="5891379" y="4157285"/>
              <a:ext cx="1811383" cy="448605"/>
            </a:xfrm>
            <a:prstGeom prst="rect">
              <a:avLst/>
            </a:prstGeom>
            <a:noFill/>
          </p:spPr>
          <p:txBody>
            <a:bodyPr wrap="square" rtlCol="0">
              <a:spAutoFit/>
            </a:bodyPr>
            <a:lstStyle/>
            <a:p>
              <a:pPr algn="ctr"/>
              <a:r>
                <a:rPr lang="en-US" b="1"/>
                <a:t>Battery </a:t>
              </a:r>
              <a:r>
                <a:rPr lang="en-US" sz="1600" b="1"/>
                <a:t>Sale</a:t>
              </a:r>
              <a:endParaRPr lang="en-US" b="1"/>
            </a:p>
          </p:txBody>
        </p:sp>
        <p:pic>
          <p:nvPicPr>
            <p:cNvPr id="33" name="Picture 22" descr="Price list ">
              <a:extLst>
                <a:ext uri="{FF2B5EF4-FFF2-40B4-BE49-F238E27FC236}">
                  <a16:creationId xmlns:a16="http://schemas.microsoft.com/office/drawing/2014/main" id="{D87378C4-2252-BFE7-388A-BDFEB181C9F7}"/>
                </a:ext>
              </a:extLst>
            </p:cNvPr>
            <p:cNvPicPr>
              <a:picLocks noChangeAspect="1" noChangeArrowheads="1"/>
            </p:cNvPicPr>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6303510" y="2992326"/>
              <a:ext cx="1253799" cy="125379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87465E21-A471-2629-1D7C-8E0FF12680E6}"/>
              </a:ext>
            </a:extLst>
          </p:cNvPr>
          <p:cNvGrpSpPr/>
          <p:nvPr/>
        </p:nvGrpSpPr>
        <p:grpSpPr>
          <a:xfrm>
            <a:off x="6989309" y="4867097"/>
            <a:ext cx="1737365" cy="1377136"/>
            <a:chOff x="4419790" y="4779476"/>
            <a:chExt cx="2110270" cy="1672723"/>
          </a:xfrm>
        </p:grpSpPr>
        <p:sp>
          <p:nvSpPr>
            <p:cNvPr id="30" name="TextBox 29">
              <a:extLst>
                <a:ext uri="{FF2B5EF4-FFF2-40B4-BE49-F238E27FC236}">
                  <a16:creationId xmlns:a16="http://schemas.microsoft.com/office/drawing/2014/main" id="{A8CABF40-BA51-774A-93B1-60A15C4E76CA}"/>
                </a:ext>
              </a:extLst>
            </p:cNvPr>
            <p:cNvSpPr txBox="1"/>
            <p:nvPr/>
          </p:nvSpPr>
          <p:spPr>
            <a:xfrm>
              <a:off x="4419790" y="6040978"/>
              <a:ext cx="2110270" cy="411221"/>
            </a:xfrm>
            <a:prstGeom prst="rect">
              <a:avLst/>
            </a:prstGeom>
            <a:noFill/>
          </p:spPr>
          <p:txBody>
            <a:bodyPr wrap="square" rtlCol="0">
              <a:spAutoFit/>
            </a:bodyPr>
            <a:lstStyle/>
            <a:p>
              <a:pPr algn="ctr"/>
              <a:r>
                <a:rPr lang="en-US" sz="1600" b="1"/>
                <a:t>Electronic Use</a:t>
              </a:r>
            </a:p>
          </p:txBody>
        </p:sp>
        <p:pic>
          <p:nvPicPr>
            <p:cNvPr id="31" name="Picture 24" descr="Smartphone">
              <a:extLst>
                <a:ext uri="{FF2B5EF4-FFF2-40B4-BE49-F238E27FC236}">
                  <a16:creationId xmlns:a16="http://schemas.microsoft.com/office/drawing/2014/main" id="{9E70469B-8667-94A7-D87C-603C4E8FEA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9175" y="4779476"/>
              <a:ext cx="1355272" cy="135527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3" name="Picture 18" descr="Up right arrow">
            <a:extLst>
              <a:ext uri="{FF2B5EF4-FFF2-40B4-BE49-F238E27FC236}">
                <a16:creationId xmlns:a16="http://schemas.microsoft.com/office/drawing/2014/main" id="{598E5604-3D7C-C6BD-1B1E-88A3BE7BC4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341408">
            <a:off x="8165387" y="4399016"/>
            <a:ext cx="779701" cy="77970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6E8C5B5D-9F43-00EE-2326-DAC19C300B5F}"/>
              </a:ext>
            </a:extLst>
          </p:cNvPr>
          <p:cNvSpPr txBox="1"/>
          <p:nvPr/>
        </p:nvSpPr>
        <p:spPr>
          <a:xfrm>
            <a:off x="4972309" y="6313818"/>
            <a:ext cx="2007462" cy="338554"/>
          </a:xfrm>
          <a:prstGeom prst="rect">
            <a:avLst/>
          </a:prstGeom>
          <a:noFill/>
        </p:spPr>
        <p:txBody>
          <a:bodyPr wrap="square" rtlCol="0">
            <a:spAutoFit/>
          </a:bodyPr>
          <a:lstStyle/>
          <a:p>
            <a:pPr algn="ctr"/>
            <a:r>
              <a:rPr lang="en-US" sz="1600" b="1"/>
              <a:t>E-waste Collection</a:t>
            </a:r>
          </a:p>
        </p:txBody>
      </p:sp>
      <p:grpSp>
        <p:nvGrpSpPr>
          <p:cNvPr id="15" name="Group 14">
            <a:extLst>
              <a:ext uri="{FF2B5EF4-FFF2-40B4-BE49-F238E27FC236}">
                <a16:creationId xmlns:a16="http://schemas.microsoft.com/office/drawing/2014/main" id="{A8757CE4-24B4-E285-379D-0616CC8D916F}"/>
              </a:ext>
            </a:extLst>
          </p:cNvPr>
          <p:cNvGrpSpPr/>
          <p:nvPr/>
        </p:nvGrpSpPr>
        <p:grpSpPr>
          <a:xfrm>
            <a:off x="2683823" y="4926008"/>
            <a:ext cx="1914202" cy="1218516"/>
            <a:chOff x="-666158" y="5373218"/>
            <a:chExt cx="2325063" cy="1480056"/>
          </a:xfrm>
        </p:grpSpPr>
        <p:sp>
          <p:nvSpPr>
            <p:cNvPr id="26" name="TextBox 25">
              <a:extLst>
                <a:ext uri="{FF2B5EF4-FFF2-40B4-BE49-F238E27FC236}">
                  <a16:creationId xmlns:a16="http://schemas.microsoft.com/office/drawing/2014/main" id="{9952289F-A437-AAD9-E484-4284866D753F}"/>
                </a:ext>
              </a:extLst>
            </p:cNvPr>
            <p:cNvSpPr txBox="1"/>
            <p:nvPr/>
          </p:nvSpPr>
          <p:spPr>
            <a:xfrm>
              <a:off x="-666158" y="6442053"/>
              <a:ext cx="2325063" cy="411221"/>
            </a:xfrm>
            <a:prstGeom prst="rect">
              <a:avLst/>
            </a:prstGeom>
            <a:noFill/>
          </p:spPr>
          <p:txBody>
            <a:bodyPr wrap="square" rtlCol="0">
              <a:spAutoFit/>
            </a:bodyPr>
            <a:lstStyle/>
            <a:p>
              <a:pPr algn="ctr"/>
              <a:r>
                <a:rPr lang="en-US" sz="1600" b="1"/>
                <a:t>Reuse/Refurbish</a:t>
              </a:r>
            </a:p>
          </p:txBody>
        </p:sp>
        <p:pic>
          <p:nvPicPr>
            <p:cNvPr id="27" name="Picture 30" descr="Screwdriver ">
              <a:extLst>
                <a:ext uri="{FF2B5EF4-FFF2-40B4-BE49-F238E27FC236}">
                  <a16:creationId xmlns:a16="http://schemas.microsoft.com/office/drawing/2014/main" id="{47FBA20E-496D-2885-2BB0-482E6FFFBB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262" y="5373218"/>
              <a:ext cx="1219200" cy="121920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17" name="Picture 18" descr="Up right arrow">
            <a:extLst>
              <a:ext uri="{FF2B5EF4-FFF2-40B4-BE49-F238E27FC236}">
                <a16:creationId xmlns:a16="http://schemas.microsoft.com/office/drawing/2014/main" id="{FBCA119F-62E4-8A7F-F0F7-DE6B8A8E58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410947">
            <a:off x="6533060" y="5402942"/>
            <a:ext cx="779701" cy="7797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8" descr="Up right arrow">
            <a:extLst>
              <a:ext uri="{FF2B5EF4-FFF2-40B4-BE49-F238E27FC236}">
                <a16:creationId xmlns:a16="http://schemas.microsoft.com/office/drawing/2014/main" id="{D5597100-1676-268C-66F6-DD549A261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5364148">
            <a:off x="4437319" y="5426745"/>
            <a:ext cx="812890" cy="8128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Up right arrow">
            <a:extLst>
              <a:ext uri="{FF2B5EF4-FFF2-40B4-BE49-F238E27FC236}">
                <a16:creationId xmlns:a16="http://schemas.microsoft.com/office/drawing/2014/main" id="{AE9FFCB1-CC1A-9FC6-3E40-41D6B4CD78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86368">
            <a:off x="3400914" y="3944183"/>
            <a:ext cx="812890" cy="8128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Up right arrow">
            <a:extLst>
              <a:ext uri="{FF2B5EF4-FFF2-40B4-BE49-F238E27FC236}">
                <a16:creationId xmlns:a16="http://schemas.microsoft.com/office/drawing/2014/main" id="{836C4CAE-5ED4-9A6A-B9B8-794327BC1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71125">
            <a:off x="4096354" y="1815823"/>
            <a:ext cx="812890" cy="81289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or: Curved 20">
            <a:extLst>
              <a:ext uri="{FF2B5EF4-FFF2-40B4-BE49-F238E27FC236}">
                <a16:creationId xmlns:a16="http://schemas.microsoft.com/office/drawing/2014/main" id="{4834DA43-89D2-FF6B-4806-41F35B2BBEA5}"/>
              </a:ext>
            </a:extLst>
          </p:cNvPr>
          <p:cNvCxnSpPr>
            <a:cxnSpLocks/>
          </p:cNvCxnSpPr>
          <p:nvPr/>
        </p:nvCxnSpPr>
        <p:spPr>
          <a:xfrm flipV="1">
            <a:off x="4205344" y="3543941"/>
            <a:ext cx="3940849" cy="1683164"/>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90391619-58A9-FA95-0E8F-EAFBD777F325}"/>
              </a:ext>
            </a:extLst>
          </p:cNvPr>
          <p:cNvGrpSpPr/>
          <p:nvPr/>
        </p:nvGrpSpPr>
        <p:grpSpPr>
          <a:xfrm>
            <a:off x="9198728" y="4710623"/>
            <a:ext cx="1491294" cy="1437156"/>
            <a:chOff x="7099608" y="5138327"/>
            <a:chExt cx="1811383" cy="1745625"/>
          </a:xfrm>
        </p:grpSpPr>
        <p:sp>
          <p:nvSpPr>
            <p:cNvPr id="24" name="TextBox 23">
              <a:extLst>
                <a:ext uri="{FF2B5EF4-FFF2-40B4-BE49-F238E27FC236}">
                  <a16:creationId xmlns:a16="http://schemas.microsoft.com/office/drawing/2014/main" id="{7AABAF73-CC28-30EB-BBDF-B6663BE5E05B}"/>
                </a:ext>
              </a:extLst>
            </p:cNvPr>
            <p:cNvSpPr txBox="1"/>
            <p:nvPr/>
          </p:nvSpPr>
          <p:spPr>
            <a:xfrm>
              <a:off x="7099608" y="6472731"/>
              <a:ext cx="1811383" cy="411221"/>
            </a:xfrm>
            <a:prstGeom prst="rect">
              <a:avLst/>
            </a:prstGeom>
            <a:noFill/>
          </p:spPr>
          <p:txBody>
            <a:bodyPr wrap="square" rtlCol="0">
              <a:spAutoFit/>
            </a:bodyPr>
            <a:lstStyle/>
            <a:p>
              <a:pPr algn="ctr"/>
              <a:r>
                <a:rPr lang="en-US" sz="1600" b="1"/>
                <a:t>Landfill</a:t>
              </a:r>
            </a:p>
          </p:txBody>
        </p:sp>
        <p:pic>
          <p:nvPicPr>
            <p:cNvPr id="25" name="Picture 38" descr="Landfill ">
              <a:extLst>
                <a:ext uri="{FF2B5EF4-FFF2-40B4-BE49-F238E27FC236}">
                  <a16:creationId xmlns:a16="http://schemas.microsoft.com/office/drawing/2014/main" id="{7D7C2C69-4C68-064C-BA01-249B50E48F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2828" y="5138327"/>
              <a:ext cx="1539614" cy="1539614"/>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cxnSp>
        <p:nvCxnSpPr>
          <p:cNvPr id="23" name="Straight Arrow Connector 22">
            <a:extLst>
              <a:ext uri="{FF2B5EF4-FFF2-40B4-BE49-F238E27FC236}">
                <a16:creationId xmlns:a16="http://schemas.microsoft.com/office/drawing/2014/main" id="{B8CB0F82-77C9-31A5-B16D-C0F7FADE43CD}"/>
              </a:ext>
            </a:extLst>
          </p:cNvPr>
          <p:cNvCxnSpPr>
            <a:cxnSpLocks/>
          </p:cNvCxnSpPr>
          <p:nvPr/>
        </p:nvCxnSpPr>
        <p:spPr>
          <a:xfrm>
            <a:off x="8506850" y="5629648"/>
            <a:ext cx="8048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FD88430E-C35E-D294-761A-FAD68B2762E2}"/>
              </a:ext>
            </a:extLst>
          </p:cNvPr>
          <p:cNvGrpSpPr/>
          <p:nvPr/>
        </p:nvGrpSpPr>
        <p:grpSpPr>
          <a:xfrm>
            <a:off x="2737747" y="2594960"/>
            <a:ext cx="1811383" cy="1298065"/>
            <a:chOff x="2401845" y="2510981"/>
            <a:chExt cx="1811383" cy="1298065"/>
          </a:xfrm>
        </p:grpSpPr>
        <p:pic>
          <p:nvPicPr>
            <p:cNvPr id="16" name="Picture 34" descr="Ecology and environment ">
              <a:extLst>
                <a:ext uri="{FF2B5EF4-FFF2-40B4-BE49-F238E27FC236}">
                  <a16:creationId xmlns:a16="http://schemas.microsoft.com/office/drawing/2014/main" id="{D1968562-42D4-DF3A-3EED-F656A3643C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9579" y="2510981"/>
              <a:ext cx="1003755" cy="1003755"/>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84163C43-30DF-1C60-6133-1AEA4C86CEDE}"/>
                </a:ext>
              </a:extLst>
            </p:cNvPr>
            <p:cNvSpPr txBox="1"/>
            <p:nvPr/>
          </p:nvSpPr>
          <p:spPr>
            <a:xfrm>
              <a:off x="2401845" y="3470492"/>
              <a:ext cx="1811383" cy="338554"/>
            </a:xfrm>
            <a:prstGeom prst="rect">
              <a:avLst/>
            </a:prstGeom>
            <a:noFill/>
          </p:spPr>
          <p:txBody>
            <a:bodyPr wrap="square" rtlCol="0">
              <a:spAutoFit/>
            </a:bodyPr>
            <a:lstStyle/>
            <a:p>
              <a:pPr algn="ctr"/>
              <a:r>
                <a:rPr lang="en-US" sz="1600" b="1"/>
                <a:t>Recycling</a:t>
              </a:r>
            </a:p>
          </p:txBody>
        </p:sp>
      </p:grpSp>
      <p:pic>
        <p:nvPicPr>
          <p:cNvPr id="3" name="Picture 2">
            <a:extLst>
              <a:ext uri="{FF2B5EF4-FFF2-40B4-BE49-F238E27FC236}">
                <a16:creationId xmlns:a16="http://schemas.microsoft.com/office/drawing/2014/main" id="{0DCCC305-4FF0-DB57-C2D5-7889DF62B9FF}"/>
              </a:ext>
            </a:extLst>
          </p:cNvPr>
          <p:cNvPicPr>
            <a:picLocks noChangeAspect="1"/>
          </p:cNvPicPr>
          <p:nvPr/>
        </p:nvPicPr>
        <p:blipFill>
          <a:blip r:embed="rId12"/>
          <a:stretch>
            <a:fillRect/>
          </a:stretch>
        </p:blipFill>
        <p:spPr>
          <a:xfrm>
            <a:off x="5225003" y="5232190"/>
            <a:ext cx="1166902" cy="1109393"/>
          </a:xfrm>
          <a:prstGeom prst="rect">
            <a:avLst/>
          </a:prstGeom>
        </p:spPr>
      </p:pic>
    </p:spTree>
    <p:extLst>
      <p:ext uri="{BB962C8B-B14F-4D97-AF65-F5344CB8AC3E}">
        <p14:creationId xmlns:p14="http://schemas.microsoft.com/office/powerpoint/2010/main" val="36479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22" presetClass="entr" presetSubtype="2"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par>
                                <p:cTn id="67" presetID="22" presetClass="entr" presetSubtype="4"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down)">
                                      <p:cBhvr>
                                        <p:cTn id="69" dur="500"/>
                                        <p:tgtEl>
                                          <p:spTgt spid="42"/>
                                        </p:tgtEl>
                                      </p:cBhvr>
                                    </p:animEffect>
                                  </p:childTnLst>
                                </p:cTn>
                              </p:par>
                              <p:par>
                                <p:cTn id="70" presetID="14" presetClass="entr" presetSubtype="10" fill="hold"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randombar(horizont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19600-8BBF-E19D-92F9-2C1B72CA9B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EE70EC-7FA9-D353-5165-B3E9895E341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04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5FBFE-441B-C52F-95E0-119EBBA838A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F307566-64A9-5A93-10CB-6A6CD4B1C64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553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1" name="Google Shape;81;p16"/>
          <p:cNvSpPr txBox="1"/>
          <p:nvPr/>
        </p:nvSpPr>
        <p:spPr>
          <a:xfrm>
            <a:off x="420562" y="1067651"/>
            <a:ext cx="7014948" cy="5509170"/>
          </a:xfrm>
          <a:prstGeom prst="rect">
            <a:avLst/>
          </a:prstGeom>
          <a:noFill/>
          <a:ln>
            <a:noFill/>
          </a:ln>
        </p:spPr>
        <p:txBody>
          <a:bodyPr spcFirstLastPara="1" wrap="square" lIns="91425" tIns="91425" rIns="91425" bIns="91425" anchor="t" anchorCtr="0">
            <a:spAutoFit/>
          </a:bodyPr>
          <a:lstStyle/>
          <a:p>
            <a:pPr marL="285750">
              <a:buClr>
                <a:srgbClr val="00B0F0"/>
              </a:buClr>
              <a:buFont typeface="Wingdings" panose="05000000000000000000" pitchFamily="2" charset="2"/>
              <a:buChar char="§"/>
            </a:pPr>
            <a:r>
              <a:rPr lang="en-US" sz="2800" b="1">
                <a:solidFill>
                  <a:schemeClr val="accent1"/>
                </a:solidFill>
                <a:ea typeface="+mn-lt"/>
                <a:cs typeface="+mn-lt"/>
              </a:rPr>
              <a:t>Rare Earth Elements </a:t>
            </a:r>
            <a:r>
              <a:rPr lang="en-US" sz="2800" b="1">
                <a:ea typeface="+mn-lt"/>
                <a:cs typeface="+mn-lt"/>
              </a:rPr>
              <a:t>   </a:t>
            </a:r>
            <a:r>
              <a:rPr lang="en-US" sz="2400" b="1">
                <a:ea typeface="+mn-lt"/>
                <a:cs typeface="+mn-lt"/>
              </a:rPr>
              <a:t>   </a:t>
            </a:r>
            <a:endParaRPr lang="en-US" sz="2400">
              <a:cs typeface="Arial" panose="020B0604020202020204"/>
            </a:endParaRPr>
          </a:p>
          <a:p>
            <a:pPr marL="742950" lvl="1">
              <a:buClr>
                <a:srgbClr val="00B0F0"/>
              </a:buClr>
              <a:buFont typeface="Wingdings" panose="05000000000000000000" pitchFamily="2" charset="2"/>
              <a:buChar char="§"/>
            </a:pPr>
            <a:r>
              <a:rPr lang="en-US" sz="2400">
                <a:ea typeface="+mn-lt"/>
                <a:cs typeface="+mn-lt"/>
              </a:rPr>
              <a:t>Wind turbine generators </a:t>
            </a:r>
          </a:p>
          <a:p>
            <a:pPr marL="742950" lvl="1">
              <a:buClr>
                <a:srgbClr val="00B0F0"/>
              </a:buClr>
              <a:buFont typeface="Wingdings" panose="05000000000000000000" pitchFamily="2" charset="2"/>
              <a:buChar char="§"/>
            </a:pPr>
            <a:r>
              <a:rPr lang="en-US" sz="2400">
                <a:ea typeface="+mn-lt"/>
                <a:cs typeface="+mn-lt"/>
              </a:rPr>
              <a:t>Electric vehicle motors</a:t>
            </a:r>
            <a:endParaRPr lang="en-US" sz="2400">
              <a:cs typeface="Arial" panose="020B0604020202020204"/>
            </a:endParaRPr>
          </a:p>
          <a:p>
            <a:pPr marL="742950" lvl="1">
              <a:buClr>
                <a:srgbClr val="00B0F0"/>
              </a:buClr>
              <a:buFont typeface="Wingdings" panose="05000000000000000000" pitchFamily="2" charset="2"/>
              <a:buChar char="§"/>
            </a:pPr>
            <a:endParaRPr lang="en-US" sz="2400">
              <a:ea typeface="+mn-lt"/>
              <a:cs typeface="+mn-lt"/>
            </a:endParaRPr>
          </a:p>
          <a:p>
            <a:pPr marL="285750">
              <a:buClr>
                <a:srgbClr val="00B0F0"/>
              </a:buClr>
              <a:buFont typeface="Wingdings" panose="05000000000000000000" pitchFamily="2" charset="2"/>
              <a:buChar char="§"/>
            </a:pPr>
            <a:r>
              <a:rPr lang="en-US" sz="2800" b="1">
                <a:solidFill>
                  <a:schemeClr val="accent1"/>
                </a:solidFill>
                <a:ea typeface="+mn-lt"/>
                <a:cs typeface="+mn-lt"/>
              </a:rPr>
              <a:t>Lithium, cobalt, and high-purity nickel</a:t>
            </a:r>
            <a:r>
              <a:rPr lang="en-US" sz="2800">
                <a:solidFill>
                  <a:schemeClr val="accent1"/>
                </a:solidFill>
                <a:ea typeface="+mn-lt"/>
                <a:cs typeface="+mn-lt"/>
              </a:rPr>
              <a:t>  </a:t>
            </a:r>
            <a:r>
              <a:rPr lang="en-US" sz="2800">
                <a:ea typeface="+mn-lt"/>
                <a:cs typeface="+mn-lt"/>
              </a:rPr>
              <a:t>    </a:t>
            </a:r>
          </a:p>
          <a:p>
            <a:pPr marL="742950" lvl="1">
              <a:buClr>
                <a:srgbClr val="00B0F0"/>
              </a:buClr>
              <a:buFont typeface="Wingdings" panose="05000000000000000000" pitchFamily="2" charset="2"/>
              <a:buChar char="§"/>
            </a:pPr>
            <a:r>
              <a:rPr lang="en-US" sz="2400">
                <a:ea typeface="+mn-lt"/>
                <a:cs typeface="+mn-lt"/>
              </a:rPr>
              <a:t>Energy storage technologies</a:t>
            </a:r>
            <a:endParaRPr lang="en-US" sz="2400">
              <a:cs typeface="Arial" panose="020B0604020202020204"/>
            </a:endParaRPr>
          </a:p>
          <a:p>
            <a:pPr marL="742950" lvl="1">
              <a:buClr>
                <a:srgbClr val="00B0F0"/>
              </a:buClr>
              <a:buFont typeface="Wingdings" panose="05000000000000000000" pitchFamily="2" charset="2"/>
              <a:buChar char="§"/>
            </a:pPr>
            <a:endParaRPr lang="en-US" sz="2400">
              <a:ea typeface="+mn-lt"/>
              <a:cs typeface="+mn-lt"/>
            </a:endParaRPr>
          </a:p>
          <a:p>
            <a:pPr marL="285750">
              <a:buClr>
                <a:srgbClr val="00B0F0"/>
              </a:buClr>
              <a:buFont typeface="Wingdings" panose="05000000000000000000" pitchFamily="2" charset="2"/>
              <a:buChar char="§"/>
            </a:pPr>
            <a:r>
              <a:rPr lang="en-US" sz="2800" b="1">
                <a:solidFill>
                  <a:schemeClr val="accent1"/>
                </a:solidFill>
                <a:ea typeface="+mn-lt"/>
                <a:cs typeface="+mn-lt"/>
              </a:rPr>
              <a:t>Platinum group metals</a:t>
            </a:r>
            <a:r>
              <a:rPr lang="en-US" sz="2800">
                <a:solidFill>
                  <a:schemeClr val="accent1"/>
                </a:solidFill>
                <a:ea typeface="+mn-lt"/>
                <a:cs typeface="+mn-lt"/>
              </a:rPr>
              <a:t> </a:t>
            </a:r>
          </a:p>
          <a:p>
            <a:pPr marL="742950" lvl="1">
              <a:buClr>
                <a:srgbClr val="00B0F0"/>
              </a:buClr>
              <a:buFont typeface="Wingdings" panose="05000000000000000000" pitchFamily="2" charset="2"/>
              <a:buChar char="§"/>
            </a:pPr>
            <a:r>
              <a:rPr lang="en-US" sz="2400">
                <a:ea typeface="+mn-lt"/>
                <a:cs typeface="+mn-lt"/>
              </a:rPr>
              <a:t>Catalysts for automotive</a:t>
            </a:r>
          </a:p>
          <a:p>
            <a:pPr marL="742950" lvl="1">
              <a:buClr>
                <a:srgbClr val="00B0F0"/>
              </a:buClr>
              <a:buFont typeface="Wingdings" panose="05000000000000000000" pitchFamily="2" charset="2"/>
              <a:buChar char="§"/>
            </a:pPr>
            <a:r>
              <a:rPr lang="en-US" sz="2400">
                <a:ea typeface="+mn-lt"/>
                <a:cs typeface="+mn-lt"/>
              </a:rPr>
              <a:t>Chemical</a:t>
            </a:r>
          </a:p>
          <a:p>
            <a:pPr marL="742950" lvl="1">
              <a:buClr>
                <a:srgbClr val="00B0F0"/>
              </a:buClr>
              <a:buFont typeface="Wingdings" panose="05000000000000000000" pitchFamily="2" charset="2"/>
              <a:buChar char="§"/>
            </a:pPr>
            <a:r>
              <a:rPr lang="en-US" sz="2400">
                <a:ea typeface="+mn-lt"/>
                <a:cs typeface="+mn-lt"/>
              </a:rPr>
              <a:t>Fuel cells</a:t>
            </a:r>
          </a:p>
          <a:p>
            <a:pPr marL="742950" lvl="1">
              <a:buClr>
                <a:srgbClr val="00B0F0"/>
              </a:buClr>
              <a:buFont typeface="Wingdings" panose="05000000000000000000" pitchFamily="2" charset="2"/>
              <a:buChar char="§"/>
            </a:pPr>
            <a:r>
              <a:rPr lang="en-US" sz="2400">
                <a:ea typeface="+mn-lt"/>
                <a:cs typeface="+mn-lt"/>
              </a:rPr>
              <a:t>Green hydrogen products.</a:t>
            </a:r>
            <a:endParaRPr lang="en-US" sz="2400">
              <a:cs typeface="Arial" panose="020B0604020202020204"/>
            </a:endParaRPr>
          </a:p>
          <a:p>
            <a:endParaRPr>
              <a:solidFill>
                <a:schemeClr val="dk1"/>
              </a:solidFill>
              <a:cs typeface="Arial" panose="020B0604020202020204"/>
            </a:endParaRPr>
          </a:p>
        </p:txBody>
      </p:sp>
      <p:sp>
        <p:nvSpPr>
          <p:cNvPr id="2" name="Google Shape;933;p36">
            <a:extLst>
              <a:ext uri="{FF2B5EF4-FFF2-40B4-BE49-F238E27FC236}">
                <a16:creationId xmlns:a16="http://schemas.microsoft.com/office/drawing/2014/main" id="{CC167BF2-BE5C-D045-20CE-83DA34D3FF0E}"/>
              </a:ext>
            </a:extLst>
          </p:cNvPr>
          <p:cNvSpPr txBox="1">
            <a:spLocks/>
          </p:cNvSpPr>
          <p:nvPr/>
        </p:nvSpPr>
        <p:spPr>
          <a:xfrm>
            <a:off x="0" y="304206"/>
            <a:ext cx="6354793" cy="54394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3500"/>
            </a:pPr>
            <a:r>
              <a:rPr lang="en-US" sz="3200" b="1">
                <a:solidFill>
                  <a:schemeClr val="bg2"/>
                </a:solidFill>
                <a:latin typeface="+mj-lt"/>
              </a:rPr>
              <a:t>What are Critical Materials?</a:t>
            </a:r>
          </a:p>
        </p:txBody>
      </p:sp>
      <p:grpSp>
        <p:nvGrpSpPr>
          <p:cNvPr id="8" name="Group 7">
            <a:extLst>
              <a:ext uri="{FF2B5EF4-FFF2-40B4-BE49-F238E27FC236}">
                <a16:creationId xmlns:a16="http://schemas.microsoft.com/office/drawing/2014/main" id="{7C786172-95E1-0389-487A-8831348BC70C}"/>
              </a:ext>
            </a:extLst>
          </p:cNvPr>
          <p:cNvGrpSpPr/>
          <p:nvPr/>
        </p:nvGrpSpPr>
        <p:grpSpPr>
          <a:xfrm>
            <a:off x="7740825" y="187064"/>
            <a:ext cx="3407346" cy="2277990"/>
            <a:chOff x="9190968" y="1268252"/>
            <a:chExt cx="2620364" cy="1644147"/>
          </a:xfrm>
        </p:grpSpPr>
        <p:pic>
          <p:nvPicPr>
            <p:cNvPr id="9218" name="Picture 2" descr="Rare earth elements include 17 elements: Yttrium, Scandium, and the Lanthanide Series. Image Credit: Peggy Greb, Agricultural Research Service, USDA">
              <a:extLst>
                <a:ext uri="{FF2B5EF4-FFF2-40B4-BE49-F238E27FC236}">
                  <a16:creationId xmlns:a16="http://schemas.microsoft.com/office/drawing/2014/main" id="{9DE6050A-6A7F-7D14-47DB-BED0E25E763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90968" y="1268252"/>
              <a:ext cx="2481691" cy="1347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992C83-A7EB-C134-106B-2C8B10CF492F}"/>
                </a:ext>
              </a:extLst>
            </p:cNvPr>
            <p:cNvSpPr txBox="1"/>
            <p:nvPr/>
          </p:nvSpPr>
          <p:spPr>
            <a:xfrm>
              <a:off x="9190968" y="2573845"/>
              <a:ext cx="2620364" cy="338554"/>
            </a:xfrm>
            <a:prstGeom prst="rect">
              <a:avLst/>
            </a:prstGeom>
            <a:noFill/>
          </p:spPr>
          <p:txBody>
            <a:bodyPr wrap="square">
              <a:spAutoFit/>
            </a:bodyPr>
            <a:lstStyle/>
            <a:p>
              <a:pPr algn="ctr"/>
              <a:r>
                <a:rPr lang="en-US" sz="1600" b="0" i="0">
                  <a:solidFill>
                    <a:srgbClr val="1F1F1F"/>
                  </a:solidFill>
                  <a:effectLst/>
                  <a:latin typeface="Arial" panose="020B0604020202020204" pitchFamily="34" charset="0"/>
                </a:rPr>
                <a:t>Rare earth elements</a:t>
              </a:r>
              <a:endParaRPr lang="en-US" sz="1600"/>
            </a:p>
          </p:txBody>
        </p:sp>
      </p:grpSp>
      <p:grpSp>
        <p:nvGrpSpPr>
          <p:cNvPr id="9" name="Group 8">
            <a:extLst>
              <a:ext uri="{FF2B5EF4-FFF2-40B4-BE49-F238E27FC236}">
                <a16:creationId xmlns:a16="http://schemas.microsoft.com/office/drawing/2014/main" id="{F55460E1-3903-9642-68BB-A2AF250457E5}"/>
              </a:ext>
            </a:extLst>
          </p:cNvPr>
          <p:cNvGrpSpPr/>
          <p:nvPr/>
        </p:nvGrpSpPr>
        <p:grpSpPr>
          <a:xfrm>
            <a:off x="7822307" y="2461253"/>
            <a:ext cx="3219970" cy="2261754"/>
            <a:chOff x="9172242" y="3373208"/>
            <a:chExt cx="2620365" cy="1787065"/>
          </a:xfrm>
        </p:grpSpPr>
        <p:pic>
          <p:nvPicPr>
            <p:cNvPr id="9220" name="Picture 4" descr="Cobalt: Essential for Batteries and Bright Blues | HowStuffWorks">
              <a:extLst>
                <a:ext uri="{FF2B5EF4-FFF2-40B4-BE49-F238E27FC236}">
                  <a16:creationId xmlns:a16="http://schemas.microsoft.com/office/drawing/2014/main" id="{5F4961F6-CDCB-7814-28EA-6268653FE4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72243" y="3373208"/>
              <a:ext cx="2620364" cy="14739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BC8BFE-2E02-4CDB-4345-DE2B047BA567}"/>
                </a:ext>
              </a:extLst>
            </p:cNvPr>
            <p:cNvSpPr txBox="1"/>
            <p:nvPr/>
          </p:nvSpPr>
          <p:spPr>
            <a:xfrm>
              <a:off x="9172242" y="4821719"/>
              <a:ext cx="2601639" cy="338554"/>
            </a:xfrm>
            <a:prstGeom prst="rect">
              <a:avLst/>
            </a:prstGeom>
            <a:noFill/>
          </p:spPr>
          <p:txBody>
            <a:bodyPr wrap="square">
              <a:spAutoFit/>
            </a:bodyPr>
            <a:lstStyle/>
            <a:p>
              <a:pPr algn="ctr"/>
              <a:r>
                <a:rPr lang="en-US" sz="1600">
                  <a:solidFill>
                    <a:srgbClr val="1F1F1F"/>
                  </a:solidFill>
                  <a:latin typeface="Arial" panose="020B0604020202020204" pitchFamily="34" charset="0"/>
                </a:rPr>
                <a:t>C</a:t>
              </a:r>
              <a:r>
                <a:rPr lang="en-US" sz="1600" b="0" i="0">
                  <a:solidFill>
                    <a:srgbClr val="1F1F1F"/>
                  </a:solidFill>
                  <a:effectLst/>
                  <a:latin typeface="Arial" panose="020B0604020202020204" pitchFamily="34" charset="0"/>
                </a:rPr>
                <a:t>obalt</a:t>
              </a:r>
              <a:endParaRPr lang="en-US" sz="1600"/>
            </a:p>
          </p:txBody>
        </p:sp>
      </p:grpSp>
      <p:grpSp>
        <p:nvGrpSpPr>
          <p:cNvPr id="18" name="Group 17">
            <a:extLst>
              <a:ext uri="{FF2B5EF4-FFF2-40B4-BE49-F238E27FC236}">
                <a16:creationId xmlns:a16="http://schemas.microsoft.com/office/drawing/2014/main" id="{23C76662-739D-E2D5-70BF-B5B3DE7CF658}"/>
              </a:ext>
            </a:extLst>
          </p:cNvPr>
          <p:cNvGrpSpPr/>
          <p:nvPr/>
        </p:nvGrpSpPr>
        <p:grpSpPr>
          <a:xfrm>
            <a:off x="7823664" y="4585542"/>
            <a:ext cx="3310513" cy="2269957"/>
            <a:chOff x="9223566" y="4860362"/>
            <a:chExt cx="2548514" cy="1945170"/>
          </a:xfrm>
        </p:grpSpPr>
        <p:sp>
          <p:nvSpPr>
            <p:cNvPr id="13" name="TextBox 12">
              <a:extLst>
                <a:ext uri="{FF2B5EF4-FFF2-40B4-BE49-F238E27FC236}">
                  <a16:creationId xmlns:a16="http://schemas.microsoft.com/office/drawing/2014/main" id="{E8180391-8158-FF8F-553C-DAF1C9E88CEB}"/>
                </a:ext>
              </a:extLst>
            </p:cNvPr>
            <p:cNvSpPr txBox="1"/>
            <p:nvPr/>
          </p:nvSpPr>
          <p:spPr>
            <a:xfrm>
              <a:off x="9319881" y="6466978"/>
              <a:ext cx="2452199" cy="338554"/>
            </a:xfrm>
            <a:prstGeom prst="rect">
              <a:avLst/>
            </a:prstGeom>
            <a:noFill/>
          </p:spPr>
          <p:txBody>
            <a:bodyPr wrap="square">
              <a:spAutoFit/>
            </a:bodyPr>
            <a:lstStyle/>
            <a:p>
              <a:pPr algn="ctr"/>
              <a:r>
                <a:rPr lang="en-US" sz="1600" b="0" i="0">
                  <a:solidFill>
                    <a:srgbClr val="1F1F1F"/>
                  </a:solidFill>
                  <a:effectLst/>
                  <a:latin typeface="Arial" panose="020B0604020202020204" pitchFamily="34" charset="0"/>
                </a:rPr>
                <a:t>Platinum group metals </a:t>
              </a:r>
              <a:endParaRPr lang="en-US" sz="1600"/>
            </a:p>
          </p:txBody>
        </p:sp>
        <p:pic>
          <p:nvPicPr>
            <p:cNvPr id="17" name="Picture 16">
              <a:extLst>
                <a:ext uri="{FF2B5EF4-FFF2-40B4-BE49-F238E27FC236}">
                  <a16:creationId xmlns:a16="http://schemas.microsoft.com/office/drawing/2014/main" id="{17A3F459-BEE9-C52D-344E-2E0AC2586F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3566" y="4860362"/>
              <a:ext cx="2506308" cy="167087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theme/theme1.xml><?xml version="1.0" encoding="utf-8"?>
<a:theme xmlns:a="http://schemas.openxmlformats.org/drawingml/2006/main" name="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L_2022_hexDark_wide-WEB" id="{BFCE2894-AEF1-8B46-9681-589859762878}" vid="{2C3C1B24-8270-DB49-B9E8-13EE0CF6AED9}"/>
    </a:ext>
  </a:extLst>
</a:theme>
</file>

<file path=ppt/theme/theme2.xml><?xml version="1.0" encoding="utf-8"?>
<a:theme xmlns:a="http://schemas.openxmlformats.org/drawingml/2006/main" name="1_INL 2020">
  <a:themeElements>
    <a:clrScheme name="INL 2020">
      <a:dk1>
        <a:srgbClr val="000000"/>
      </a:dk1>
      <a:lt1>
        <a:srgbClr val="FFFFFF"/>
      </a:lt1>
      <a:dk2>
        <a:srgbClr val="06509D"/>
      </a:dk2>
      <a:lt2>
        <a:srgbClr val="2CA8E1"/>
      </a:lt2>
      <a:accent1>
        <a:srgbClr val="8EC423"/>
      </a:accent1>
      <a:accent2>
        <a:srgbClr val="2CA8E1"/>
      </a:accent2>
      <a:accent3>
        <a:srgbClr val="832369"/>
      </a:accent3>
      <a:accent4>
        <a:srgbClr val="CF1D4C"/>
      </a:accent4>
      <a:accent5>
        <a:srgbClr val="F78E20"/>
      </a:accent5>
      <a:accent6>
        <a:srgbClr val="59595C"/>
      </a:accent6>
      <a:hlink>
        <a:srgbClr val="7F7F7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L_2022_hexDark_wide-WEB" id="{BFCE2894-AEF1-8B46-9681-589859762878}" vid="{2C3C1B24-8270-DB49-B9E8-13EE0CF6AE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82F965877DA48B42BD2A948B41834" ma:contentTypeVersion="1" ma:contentTypeDescription="Create a new document." ma:contentTypeScope="" ma:versionID="2256d34d26a10fb9041f5e82347b058b">
  <xsd:schema xmlns:xsd="http://www.w3.org/2001/XMLSchema" xmlns:xs="http://www.w3.org/2001/XMLSchema" xmlns:p="http://schemas.microsoft.com/office/2006/metadata/properties" xmlns:ns2="e13a543c-6713-4e5a-aa83-cb6a8e4cb4d2" targetNamespace="http://schemas.microsoft.com/office/2006/metadata/properties" ma:root="true" ma:fieldsID="fe980c8458d991d66740f43b520c8eeb" ns2:_="">
    <xsd:import namespace="e13a543c-6713-4e5a-aa83-cb6a8e4cb4d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3a543c-6713-4e5a-aa83-cb6a8e4cb4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3BD8C8-895E-4169-A358-3E9B46BE64A2}">
  <ds:schemaRefs>
    <ds:schemaRef ds:uri="e13a543c-6713-4e5a-aa83-cb6a8e4cb4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22932C-873F-4D0F-B9E0-AE16472CDC1C}">
  <ds:schemaRefs>
    <ds:schemaRef ds:uri="http://schemas.microsoft.com/sharepoint/v3/contenttype/forms"/>
  </ds:schemaRefs>
</ds:datastoreItem>
</file>

<file path=customXml/itemProps3.xml><?xml version="1.0" encoding="utf-8"?>
<ds:datastoreItem xmlns:ds="http://schemas.openxmlformats.org/officeDocument/2006/customXml" ds:itemID="{21A68D4D-9402-4485-B11D-8DDDCEB2E4C5}">
  <ds:schemaRefs>
    <ds:schemaRef ds:uri="e13a543c-6713-4e5a-aa83-cb6a8e4cb4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INL_2022_hexDark_wide (2)</Template>
  <TotalTime>142</TotalTime>
  <Words>3016</Words>
  <Application>Microsoft Macintosh PowerPoint</Application>
  <PresentationFormat>Widescreen</PresentationFormat>
  <Paragraphs>368</Paragraphs>
  <Slides>39</Slides>
  <Notes>20</Notes>
  <HiddenSlides>0</HiddenSlides>
  <MMClips>1</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39</vt:i4>
      </vt:variant>
    </vt:vector>
  </HeadingPairs>
  <TitlesOfParts>
    <vt:vector size="60" baseType="lpstr">
      <vt:lpstr>Aharoni</vt:lpstr>
      <vt:lpstr>Aptos</vt:lpstr>
      <vt:lpstr>Arial</vt:lpstr>
      <vt:lpstr>Arial Black</vt:lpstr>
      <vt:lpstr>Arial Narrow</vt:lpstr>
      <vt:lpstr>Arial,Sans-Serif</vt:lpstr>
      <vt:lpstr>Calibri</vt:lpstr>
      <vt:lpstr>Calibri,Sans-Serif</vt:lpstr>
      <vt:lpstr>Century Gothic</vt:lpstr>
      <vt:lpstr>Courier New</vt:lpstr>
      <vt:lpstr>Fira Sans Extra Condensed SemiBold</vt:lpstr>
      <vt:lpstr>Inter</vt:lpstr>
      <vt:lpstr>Montserrat</vt:lpstr>
      <vt:lpstr>Myriad Pro Cond</vt:lpstr>
      <vt:lpstr>Myriad Pro SemiCond</vt:lpstr>
      <vt:lpstr>Roboto</vt:lpstr>
      <vt:lpstr>Symbol</vt:lpstr>
      <vt:lpstr>Times New Roman</vt:lpstr>
      <vt:lpstr>Wingdings</vt:lpstr>
      <vt:lpstr>INL 2020</vt:lpstr>
      <vt:lpstr>1_INL 2020</vt:lpstr>
      <vt:lpstr>PowerPoint Presentation</vt:lpstr>
      <vt:lpstr>PowerPoint Presentation</vt:lpstr>
      <vt:lpstr>PowerPoint Presentation</vt:lpstr>
      <vt:lpstr>PowerPoint Presentation</vt:lpstr>
      <vt:lpstr>The E-waste Recycling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Yuan-Yuan Lee</dc:creator>
  <cp:keywords/>
  <dc:description/>
  <cp:lastModifiedBy>Melissa K. Cozart</cp:lastModifiedBy>
  <cp:revision>98</cp:revision>
  <cp:lastPrinted>2025-10-28T16:07:46Z</cp:lastPrinted>
  <dcterms:created xsi:type="dcterms:W3CDTF">2023-04-03T18:32:17Z</dcterms:created>
  <dcterms:modified xsi:type="dcterms:W3CDTF">2026-05-06T18:53:56Z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0x010100E7E82F965877DA48B42BD2A948B41834</vt:lpwstr>
  </property>
</Properties>
</file>